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13"/>
  </p:notesMasterIdLst>
  <p:handoutMasterIdLst>
    <p:handoutMasterId r:id="rId14"/>
  </p:handoutMasterIdLst>
  <p:sldIdLst>
    <p:sldId id="256" r:id="rId2"/>
    <p:sldId id="258" r:id="rId3"/>
    <p:sldId id="271" r:id="rId4"/>
    <p:sldId id="260" r:id="rId5"/>
    <p:sldId id="272" r:id="rId6"/>
    <p:sldId id="274" r:id="rId7"/>
    <p:sldId id="257" r:id="rId8"/>
    <p:sldId id="275" r:id="rId9"/>
    <p:sldId id="265" r:id="rId10"/>
    <p:sldId id="266" r:id="rId11"/>
    <p:sldId id="268" r:id="rId12"/>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1C859B82-01F5-44B0-AC47-13E1C07148B1}">
          <p14:sldIdLst>
            <p14:sldId id="256"/>
          </p14:sldIdLst>
        </p14:section>
        <p14:section name="Abstract ＆ Introduction" id="{C452623B-CF41-4694-95D5-79C2D15D0857}">
          <p14:sldIdLst>
            <p14:sldId id="258"/>
            <p14:sldId id="271"/>
          </p14:sldIdLst>
        </p14:section>
        <p14:section name="Methodology ＆ Framework" id="{2636262E-727F-4DDE-B02E-E5080C8BB1E9}">
          <p14:sldIdLst>
            <p14:sldId id="260"/>
            <p14:sldId id="272"/>
            <p14:sldId id="274"/>
          </p14:sldIdLst>
        </p14:section>
        <p14:section name="Result ＆ Limitation" id="{8A79AC31-FE67-4821-BCA3-EA28FF3B48D3}">
          <p14:sldIdLst>
            <p14:sldId id="257"/>
            <p14:sldId id="275"/>
            <p14:sldId id="265"/>
            <p14:sldId id="266"/>
          </p14:sldIdLst>
        </p14:section>
        <p14:section name="The Omega" id="{DA9EB2BA-AB09-40BB-92FE-17078714FD8B}">
          <p14:sldIdLst>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B090"/>
    <a:srgbClr val="357CBC"/>
    <a:srgbClr val="FFFFFF"/>
    <a:srgbClr val="BFDF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50" autoAdjust="0"/>
  </p:normalViewPr>
  <p:slideViewPr>
    <p:cSldViewPr snapToGrid="0">
      <p:cViewPr varScale="1">
        <p:scale>
          <a:sx n="88" d="100"/>
          <a:sy n="88" d="100"/>
        </p:scale>
        <p:origin x="900"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3" d="100"/>
          <a:sy n="93" d="100"/>
        </p:scale>
        <p:origin x="240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19E2967D-5AB7-16C9-6D8A-36FC7F41A9D6}"/>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dirty="0"/>
          </a:p>
        </p:txBody>
      </p:sp>
      <p:sp>
        <p:nvSpPr>
          <p:cNvPr id="6" name="灯片编号占位符 5">
            <a:extLst>
              <a:ext uri="{FF2B5EF4-FFF2-40B4-BE49-F238E27FC236}">
                <a16:creationId xmlns:a16="http://schemas.microsoft.com/office/drawing/2014/main" id="{B481F581-E179-E396-9887-E5852236BE1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F68C721-C856-4935-81DD-4C52299575BD}" type="slidenum">
              <a:rPr lang="zh-CN" altLang="en-US" smtClean="0"/>
              <a:t>‹#›</a:t>
            </a:fld>
            <a:endParaRPr lang="zh-CN" altLang="en-US"/>
          </a:p>
        </p:txBody>
      </p:sp>
    </p:spTree>
    <p:extLst>
      <p:ext uri="{BB962C8B-B14F-4D97-AF65-F5344CB8AC3E}">
        <p14:creationId xmlns:p14="http://schemas.microsoft.com/office/powerpoint/2010/main" val="259599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6C3901B-F6E5-4507-8032-26DBA18E7066}" type="datetimeFigureOut">
              <a:rPr lang="zh-CN" altLang="en-US" smtClean="0"/>
              <a:t>2024/12/4</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CB3BA9D-3EBB-4E44-B478-36C97F45D99A}" type="slidenum">
              <a:rPr lang="zh-CN" altLang="en-US" smtClean="0"/>
              <a:t>‹#›</a:t>
            </a:fld>
            <a:endParaRPr lang="zh-CN" altLang="en-US"/>
          </a:p>
        </p:txBody>
      </p:sp>
    </p:spTree>
    <p:extLst>
      <p:ext uri="{BB962C8B-B14F-4D97-AF65-F5344CB8AC3E}">
        <p14:creationId xmlns:p14="http://schemas.microsoft.com/office/powerpoint/2010/main" val="1577740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(ˉ▽ˉ</a:t>
            </a:r>
            <a:r>
              <a:rPr lang="zh-CN" altLang="en-US" dirty="0"/>
              <a:t>；</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2CB3BA9D-3EBB-4E44-B478-36C97F45D99A}" type="slidenum">
              <a:rPr lang="zh-CN" altLang="en-US" smtClean="0"/>
              <a:t>0</a:t>
            </a:fld>
            <a:endParaRPr lang="zh-CN" altLang="en-US"/>
          </a:p>
        </p:txBody>
      </p:sp>
    </p:spTree>
    <p:extLst>
      <p:ext uri="{BB962C8B-B14F-4D97-AF65-F5344CB8AC3E}">
        <p14:creationId xmlns:p14="http://schemas.microsoft.com/office/powerpoint/2010/main" val="85613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B3BA9D-3EBB-4E44-B478-36C97F45D99A}" type="slidenum">
              <a:rPr lang="zh-CN" altLang="en-US" smtClean="0"/>
              <a:t>10</a:t>
            </a:fld>
            <a:endParaRPr lang="zh-CN" altLang="en-US"/>
          </a:p>
        </p:txBody>
      </p:sp>
    </p:spTree>
    <p:extLst>
      <p:ext uri="{BB962C8B-B14F-4D97-AF65-F5344CB8AC3E}">
        <p14:creationId xmlns:p14="http://schemas.microsoft.com/office/powerpoint/2010/main" val="329786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99AE5-BD55-FEF6-69C2-0E120E73D0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37E31EB-386A-C309-D899-0C8F0B36A0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940994-4618-B44A-2DEE-4D84D6281B3F}"/>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931896D6-1425-898B-8712-877388E6505F}"/>
              </a:ext>
            </a:extLst>
          </p:cNvPr>
          <p:cNvSpPr>
            <a:spLocks noGrp="1"/>
          </p:cNvSpPr>
          <p:nvPr>
            <p:ph type="ftr" sz="quarter" idx="11"/>
          </p:nvPr>
        </p:nvSpPr>
        <p:spPr/>
        <p:txBody>
          <a:bodyPr/>
          <a:lstStyle/>
          <a:p>
            <a:r>
              <a:rPr lang="en-US" altLang="zh-CN"/>
              <a:t>Zhenyu Li</a:t>
            </a:r>
            <a:endParaRPr lang="zh-CN" altLang="en-US"/>
          </a:p>
        </p:txBody>
      </p:sp>
      <p:sp>
        <p:nvSpPr>
          <p:cNvPr id="6" name="灯片编号占位符 5">
            <a:extLst>
              <a:ext uri="{FF2B5EF4-FFF2-40B4-BE49-F238E27FC236}">
                <a16:creationId xmlns:a16="http://schemas.microsoft.com/office/drawing/2014/main" id="{829243DC-1F7F-1EAC-7D9C-D46A4219506B}"/>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22631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37253-85A5-F954-666A-7CC16D0D7D2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7D33AD-9BD8-C402-CF7D-9F7F6C9196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9D44AC-3F73-E0F0-42E1-D549E307974A}"/>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CDB544C1-CD8B-B6B5-5945-7A7CC04483CD}"/>
              </a:ext>
            </a:extLst>
          </p:cNvPr>
          <p:cNvSpPr>
            <a:spLocks noGrp="1"/>
          </p:cNvSpPr>
          <p:nvPr>
            <p:ph type="ftr" sz="quarter" idx="11"/>
          </p:nvPr>
        </p:nvSpPr>
        <p:spPr/>
        <p:txBody>
          <a:bodyPr/>
          <a:lstStyle/>
          <a:p>
            <a:r>
              <a:rPr lang="en-US" altLang="zh-CN"/>
              <a:t>Zhenyu Li</a:t>
            </a:r>
            <a:endParaRPr lang="zh-CN" altLang="en-US"/>
          </a:p>
        </p:txBody>
      </p:sp>
      <p:sp>
        <p:nvSpPr>
          <p:cNvPr id="6" name="灯片编号占位符 5">
            <a:extLst>
              <a:ext uri="{FF2B5EF4-FFF2-40B4-BE49-F238E27FC236}">
                <a16:creationId xmlns:a16="http://schemas.microsoft.com/office/drawing/2014/main" id="{E324A5FD-D7D2-BBFF-4F88-9A48F9330908}"/>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252819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23F312D-A6D8-72D8-7A55-508EFCDCD5A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BAD440-8B0D-8F9E-8098-2107CFF42BE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4A62EA-EA9A-6473-1838-E8D522DBCC07}"/>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4D25D301-AF00-C00D-45AD-34B7378C44DB}"/>
              </a:ext>
            </a:extLst>
          </p:cNvPr>
          <p:cNvSpPr>
            <a:spLocks noGrp="1"/>
          </p:cNvSpPr>
          <p:nvPr>
            <p:ph type="ftr" sz="quarter" idx="11"/>
          </p:nvPr>
        </p:nvSpPr>
        <p:spPr/>
        <p:txBody>
          <a:bodyPr/>
          <a:lstStyle/>
          <a:p>
            <a:r>
              <a:rPr lang="en-US" altLang="zh-CN"/>
              <a:t>Zhenyu Li</a:t>
            </a:r>
            <a:endParaRPr lang="zh-CN" altLang="en-US"/>
          </a:p>
        </p:txBody>
      </p:sp>
      <p:sp>
        <p:nvSpPr>
          <p:cNvPr id="6" name="灯片编号占位符 5">
            <a:extLst>
              <a:ext uri="{FF2B5EF4-FFF2-40B4-BE49-F238E27FC236}">
                <a16:creationId xmlns:a16="http://schemas.microsoft.com/office/drawing/2014/main" id="{B86BE74E-1FA8-C46E-591E-E03498BB49AC}"/>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3214345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D1B11-FBCC-7351-C450-BD17A5CFA4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32DA47-0841-0863-14D0-109EA5CEC19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2C08F2-EBEE-FCC5-EF90-1B5FC3802A7D}"/>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193AC116-8AEF-96D1-9E0C-9E551A8C89C0}"/>
              </a:ext>
            </a:extLst>
          </p:cNvPr>
          <p:cNvSpPr>
            <a:spLocks noGrp="1"/>
          </p:cNvSpPr>
          <p:nvPr>
            <p:ph type="ftr" sz="quarter" idx="11"/>
          </p:nvPr>
        </p:nvSpPr>
        <p:spPr/>
        <p:txBody>
          <a:bodyPr/>
          <a:lstStyle/>
          <a:p>
            <a:r>
              <a:rPr lang="en-US" altLang="zh-CN"/>
              <a:t>Zhenyu Li</a:t>
            </a:r>
            <a:endParaRPr lang="zh-CN" altLang="en-US"/>
          </a:p>
        </p:txBody>
      </p:sp>
      <p:sp>
        <p:nvSpPr>
          <p:cNvPr id="6" name="灯片编号占位符 5">
            <a:extLst>
              <a:ext uri="{FF2B5EF4-FFF2-40B4-BE49-F238E27FC236}">
                <a16:creationId xmlns:a16="http://schemas.microsoft.com/office/drawing/2014/main" id="{CE52CB7A-1774-FDD0-F6AD-6A16E5B706CE}"/>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4282533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6EFB-8BF8-9C39-72DD-C90F85FDE00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BFCEAEF-324A-1E89-36BC-3D87328C7A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0C4DEDC-9C95-E2C6-40D7-AC7804D98B44}"/>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29DA4F6B-CEB8-5538-64A2-FCE32BD41879}"/>
              </a:ext>
            </a:extLst>
          </p:cNvPr>
          <p:cNvSpPr>
            <a:spLocks noGrp="1"/>
          </p:cNvSpPr>
          <p:nvPr>
            <p:ph type="ftr" sz="quarter" idx="11"/>
          </p:nvPr>
        </p:nvSpPr>
        <p:spPr/>
        <p:txBody>
          <a:bodyPr/>
          <a:lstStyle/>
          <a:p>
            <a:r>
              <a:rPr lang="en-US" altLang="zh-CN"/>
              <a:t>Zhenyu Li</a:t>
            </a:r>
            <a:endParaRPr lang="zh-CN" altLang="en-US"/>
          </a:p>
        </p:txBody>
      </p:sp>
      <p:sp>
        <p:nvSpPr>
          <p:cNvPr id="6" name="灯片编号占位符 5">
            <a:extLst>
              <a:ext uri="{FF2B5EF4-FFF2-40B4-BE49-F238E27FC236}">
                <a16:creationId xmlns:a16="http://schemas.microsoft.com/office/drawing/2014/main" id="{1C7A118C-7138-8260-397B-FAE95DFB0661}"/>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232537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79F9B-30FD-8A0F-76C0-1B09CB5D0E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E3EDC2E-4AC3-BCEF-02B1-080A26E02A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AFDBD5-BD60-2CFA-EC73-E930FF32470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FB2827F-D9EF-97C9-945C-3739CC33C3E0}"/>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6" name="页脚占位符 5">
            <a:extLst>
              <a:ext uri="{FF2B5EF4-FFF2-40B4-BE49-F238E27FC236}">
                <a16:creationId xmlns:a16="http://schemas.microsoft.com/office/drawing/2014/main" id="{7C103456-31FE-0D99-A98A-B08025AEB8F6}"/>
              </a:ext>
            </a:extLst>
          </p:cNvPr>
          <p:cNvSpPr>
            <a:spLocks noGrp="1"/>
          </p:cNvSpPr>
          <p:nvPr>
            <p:ph type="ftr" sz="quarter" idx="11"/>
          </p:nvPr>
        </p:nvSpPr>
        <p:spPr/>
        <p:txBody>
          <a:bodyPr/>
          <a:lstStyle/>
          <a:p>
            <a:r>
              <a:rPr lang="en-US" altLang="zh-CN"/>
              <a:t>Zhenyu Li</a:t>
            </a:r>
            <a:endParaRPr lang="zh-CN" altLang="en-US"/>
          </a:p>
        </p:txBody>
      </p:sp>
      <p:sp>
        <p:nvSpPr>
          <p:cNvPr id="7" name="灯片编号占位符 6">
            <a:extLst>
              <a:ext uri="{FF2B5EF4-FFF2-40B4-BE49-F238E27FC236}">
                <a16:creationId xmlns:a16="http://schemas.microsoft.com/office/drawing/2014/main" id="{6C1AF5E9-2FC6-096D-74EC-FFE2BCB9650F}"/>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198234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9904F-91B5-8994-E5FC-112220A1E7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EE343C-D15A-6A95-90CE-63CFED0295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225C7B3-EFA4-96F7-30E9-2489F25AAE5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25EA83-9B3A-6028-B2FD-C400B2810D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62ACD4-FF26-D0ED-0BD6-8C04DE91DF2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9FFC591-423B-DBA1-C389-7062D8F40EB0}"/>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8" name="页脚占位符 7">
            <a:extLst>
              <a:ext uri="{FF2B5EF4-FFF2-40B4-BE49-F238E27FC236}">
                <a16:creationId xmlns:a16="http://schemas.microsoft.com/office/drawing/2014/main" id="{3CC3105D-C9A7-3777-538F-2702C7AEA669}"/>
              </a:ext>
            </a:extLst>
          </p:cNvPr>
          <p:cNvSpPr>
            <a:spLocks noGrp="1"/>
          </p:cNvSpPr>
          <p:nvPr>
            <p:ph type="ftr" sz="quarter" idx="11"/>
          </p:nvPr>
        </p:nvSpPr>
        <p:spPr/>
        <p:txBody>
          <a:bodyPr/>
          <a:lstStyle/>
          <a:p>
            <a:r>
              <a:rPr lang="en-US" altLang="zh-CN"/>
              <a:t>Zhenyu Li</a:t>
            </a:r>
            <a:endParaRPr lang="zh-CN" altLang="en-US"/>
          </a:p>
        </p:txBody>
      </p:sp>
      <p:sp>
        <p:nvSpPr>
          <p:cNvPr id="9" name="灯片编号占位符 8">
            <a:extLst>
              <a:ext uri="{FF2B5EF4-FFF2-40B4-BE49-F238E27FC236}">
                <a16:creationId xmlns:a16="http://schemas.microsoft.com/office/drawing/2014/main" id="{48892613-9B6D-0FF7-EA80-385789EDF786}"/>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8350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A8618-188E-86E8-D5A6-4738144D32A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A28859-5783-5818-B58D-234B14EA76FF}"/>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4" name="页脚占位符 3">
            <a:extLst>
              <a:ext uri="{FF2B5EF4-FFF2-40B4-BE49-F238E27FC236}">
                <a16:creationId xmlns:a16="http://schemas.microsoft.com/office/drawing/2014/main" id="{C0A81946-3297-A5A8-F22A-B3400C94B3FF}"/>
              </a:ext>
            </a:extLst>
          </p:cNvPr>
          <p:cNvSpPr>
            <a:spLocks noGrp="1"/>
          </p:cNvSpPr>
          <p:nvPr>
            <p:ph type="ftr" sz="quarter" idx="11"/>
          </p:nvPr>
        </p:nvSpPr>
        <p:spPr/>
        <p:txBody>
          <a:bodyPr/>
          <a:lstStyle/>
          <a:p>
            <a:r>
              <a:rPr lang="en-US" altLang="zh-CN"/>
              <a:t>Zhenyu Li</a:t>
            </a:r>
            <a:endParaRPr lang="zh-CN" altLang="en-US"/>
          </a:p>
        </p:txBody>
      </p:sp>
      <p:sp>
        <p:nvSpPr>
          <p:cNvPr id="5" name="灯片编号占位符 4">
            <a:extLst>
              <a:ext uri="{FF2B5EF4-FFF2-40B4-BE49-F238E27FC236}">
                <a16:creationId xmlns:a16="http://schemas.microsoft.com/office/drawing/2014/main" id="{63923AA6-D8F7-F4C4-A69E-A8174A8B2309}"/>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407650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EA7A1F-0D33-83DC-C188-4D22DDDC27C8}"/>
              </a:ext>
            </a:extLst>
          </p:cNvPr>
          <p:cNvSpPr>
            <a:spLocks noGrp="1"/>
          </p:cNvSpPr>
          <p:nvPr>
            <p:ph type="dt" sz="half" idx="10"/>
          </p:nvPr>
        </p:nvSpPr>
        <p:spPr>
          <a:xfrm>
            <a:off x="0" y="6356350"/>
            <a:ext cx="4038600" cy="365125"/>
          </a:xfrm>
        </p:spPr>
        <p:txBody>
          <a:bodyPr/>
          <a:lstStyle>
            <a:lvl1pPr algn="ctr">
              <a:defRPr/>
            </a:lvl1p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DB1EF08C-0F4D-8E8D-BE5F-A5200B688CC3}"/>
              </a:ext>
            </a:extLst>
          </p:cNvPr>
          <p:cNvSpPr>
            <a:spLocks noGrp="1"/>
          </p:cNvSpPr>
          <p:nvPr>
            <p:ph type="ftr" sz="quarter" idx="11"/>
          </p:nvPr>
        </p:nvSpPr>
        <p:spPr/>
        <p:txBody>
          <a:bodyPr/>
          <a:lstStyle>
            <a:lvl1pPr algn="ctr">
              <a:defRPr/>
            </a:lvl1p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74138F4C-104A-6177-FE6D-4FCE40EF94FF}"/>
              </a:ext>
            </a:extLst>
          </p:cNvPr>
          <p:cNvSpPr>
            <a:spLocks noGrp="1"/>
          </p:cNvSpPr>
          <p:nvPr>
            <p:ph type="sldNum" sz="quarter" idx="12"/>
          </p:nvPr>
        </p:nvSpPr>
        <p:spPr>
          <a:xfrm>
            <a:off x="8153400" y="6356350"/>
            <a:ext cx="4038600" cy="365125"/>
          </a:xfrm>
        </p:spPr>
        <p:txBody>
          <a:bodyPr/>
          <a:lstStyle>
            <a:lvl1pPr algn="ctr">
              <a:defRPr/>
            </a:lvl1pPr>
          </a:lstStyle>
          <a:p>
            <a:fld id="{90AC41E6-7B25-4130-840D-D49CA92EF4E2}" type="slidenum">
              <a:rPr lang="zh-CN" altLang="en-US" smtClean="0"/>
              <a:pPr/>
              <a:t>‹#›</a:t>
            </a:fld>
            <a:endParaRPr lang="zh-CN" altLang="en-US" dirty="0"/>
          </a:p>
        </p:txBody>
      </p:sp>
    </p:spTree>
    <p:extLst>
      <p:ext uri="{BB962C8B-B14F-4D97-AF65-F5344CB8AC3E}">
        <p14:creationId xmlns:p14="http://schemas.microsoft.com/office/powerpoint/2010/main" val="167036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B7313-65DA-F507-2391-E16DA85AE39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2FB4BF-C7F9-1285-5346-AD47AA71E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BD7E693-A586-9D2E-8D5E-9F4F81F19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436DB4-B497-408F-EB21-2A93D67AF271}"/>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6" name="页脚占位符 5">
            <a:extLst>
              <a:ext uri="{FF2B5EF4-FFF2-40B4-BE49-F238E27FC236}">
                <a16:creationId xmlns:a16="http://schemas.microsoft.com/office/drawing/2014/main" id="{8226E35B-E946-B76F-BDF7-B0E9E72C030A}"/>
              </a:ext>
            </a:extLst>
          </p:cNvPr>
          <p:cNvSpPr>
            <a:spLocks noGrp="1"/>
          </p:cNvSpPr>
          <p:nvPr>
            <p:ph type="ftr" sz="quarter" idx="11"/>
          </p:nvPr>
        </p:nvSpPr>
        <p:spPr/>
        <p:txBody>
          <a:bodyPr/>
          <a:lstStyle/>
          <a:p>
            <a:r>
              <a:rPr lang="en-US" altLang="zh-CN"/>
              <a:t>Zhenyu Li</a:t>
            </a:r>
            <a:endParaRPr lang="zh-CN" altLang="en-US"/>
          </a:p>
        </p:txBody>
      </p:sp>
      <p:sp>
        <p:nvSpPr>
          <p:cNvPr id="7" name="灯片编号占位符 6">
            <a:extLst>
              <a:ext uri="{FF2B5EF4-FFF2-40B4-BE49-F238E27FC236}">
                <a16:creationId xmlns:a16="http://schemas.microsoft.com/office/drawing/2014/main" id="{553F450F-34E6-A89F-62B6-1F9E143022D5}"/>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1860828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0FFE3-C88B-D11E-2122-069A7D6C3C8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AC9218E-BA8B-1931-9BC6-5CD5FF99A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2149FF3-0F5A-BEB7-9832-6AE5D89A5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CDC122C-EEEE-E9C8-F876-B38561BECF9B}"/>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a:p>
        </p:txBody>
      </p:sp>
      <p:sp>
        <p:nvSpPr>
          <p:cNvPr id="6" name="页脚占位符 5">
            <a:extLst>
              <a:ext uri="{FF2B5EF4-FFF2-40B4-BE49-F238E27FC236}">
                <a16:creationId xmlns:a16="http://schemas.microsoft.com/office/drawing/2014/main" id="{9E90D7A4-F89B-134E-9970-52F48149BFDA}"/>
              </a:ext>
            </a:extLst>
          </p:cNvPr>
          <p:cNvSpPr>
            <a:spLocks noGrp="1"/>
          </p:cNvSpPr>
          <p:nvPr>
            <p:ph type="ftr" sz="quarter" idx="11"/>
          </p:nvPr>
        </p:nvSpPr>
        <p:spPr/>
        <p:txBody>
          <a:bodyPr/>
          <a:lstStyle/>
          <a:p>
            <a:r>
              <a:rPr lang="en-US" altLang="zh-CN"/>
              <a:t>Zhenyu Li</a:t>
            </a:r>
            <a:endParaRPr lang="zh-CN" altLang="en-US"/>
          </a:p>
        </p:txBody>
      </p:sp>
      <p:sp>
        <p:nvSpPr>
          <p:cNvPr id="7" name="灯片编号占位符 6">
            <a:extLst>
              <a:ext uri="{FF2B5EF4-FFF2-40B4-BE49-F238E27FC236}">
                <a16:creationId xmlns:a16="http://schemas.microsoft.com/office/drawing/2014/main" id="{CBC6DE0B-6FF6-843E-1180-E218EA2A4274}"/>
              </a:ext>
            </a:extLst>
          </p:cNvPr>
          <p:cNvSpPr>
            <a:spLocks noGrp="1"/>
          </p:cNvSpPr>
          <p:nvPr>
            <p:ph type="sldNum" sz="quarter" idx="12"/>
          </p:nvPr>
        </p:nvSpPr>
        <p:spPr/>
        <p:txBody>
          <a:body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7780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802940-0BAE-2701-B17E-38D4F68C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0B19FF4-0A1C-7327-6F0D-9FB88A12E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3491A8-B499-FDB4-3D9C-973DF3F65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PatchFusion: An End-to-End Tile-Based Framework for High-Resolution Monocular Metric Depth Estimation</a:t>
            </a:r>
            <a:endParaRPr lang="zh-CN" altLang="en-US"/>
          </a:p>
        </p:txBody>
      </p:sp>
      <p:sp>
        <p:nvSpPr>
          <p:cNvPr id="5" name="页脚占位符 4">
            <a:extLst>
              <a:ext uri="{FF2B5EF4-FFF2-40B4-BE49-F238E27FC236}">
                <a16:creationId xmlns:a16="http://schemas.microsoft.com/office/drawing/2014/main" id="{55CA7454-1B53-C501-B594-434B9EDA6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Zhenyu Li</a:t>
            </a:r>
            <a:endParaRPr lang="zh-CN" altLang="en-US"/>
          </a:p>
        </p:txBody>
      </p:sp>
      <p:sp>
        <p:nvSpPr>
          <p:cNvPr id="6" name="灯片编号占位符 5">
            <a:extLst>
              <a:ext uri="{FF2B5EF4-FFF2-40B4-BE49-F238E27FC236}">
                <a16:creationId xmlns:a16="http://schemas.microsoft.com/office/drawing/2014/main" id="{ADFB132C-435C-16EC-CD75-5E9DEAD3D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C41E6-7B25-4130-840D-D49CA92EF4E2}" type="slidenum">
              <a:rPr lang="zh-CN" altLang="en-US" smtClean="0"/>
              <a:t>‹#›</a:t>
            </a:fld>
            <a:endParaRPr lang="zh-CN" altLang="en-US"/>
          </a:p>
        </p:txBody>
      </p:sp>
    </p:spTree>
    <p:extLst>
      <p:ext uri="{BB962C8B-B14F-4D97-AF65-F5344CB8AC3E}">
        <p14:creationId xmlns:p14="http://schemas.microsoft.com/office/powerpoint/2010/main" val="3341145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gif"/><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gif"/><Relationship Id="rId5" Type="http://schemas.openxmlformats.org/officeDocument/2006/relationships/image" Target="../media/image4.jpg"/><Relationship Id="rId10" Type="http://schemas.openxmlformats.org/officeDocument/2006/relationships/image" Target="../media/image9.gif"/><Relationship Id="rId4" Type="http://schemas.openxmlformats.org/officeDocument/2006/relationships/image" Target="../media/image3.jp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E36C9176-846D-F58B-AEBF-2016BFE1A5BB}"/>
              </a:ext>
            </a:extLst>
          </p:cNvPr>
          <p:cNvSpPr txBox="1"/>
          <p:nvPr/>
        </p:nvSpPr>
        <p:spPr>
          <a:xfrm>
            <a:off x="0" y="1630611"/>
            <a:ext cx="12192000" cy="1077218"/>
          </a:xfrm>
          <a:prstGeom prst="rect">
            <a:avLst/>
          </a:prstGeom>
          <a:noFill/>
        </p:spPr>
        <p:txBody>
          <a:bodyPr wrap="square">
            <a:spAutoFit/>
          </a:bodyPr>
          <a:lstStyle/>
          <a:p>
            <a:pPr algn="ctr"/>
            <a:r>
              <a:rPr lang="en-US" altLang="zh-CN" sz="3200" b="1" spc="-150" dirty="0">
                <a:solidFill>
                  <a:srgbClr val="60B090"/>
                </a:solidFill>
              </a:rPr>
              <a:t>PatchFusion</a:t>
            </a:r>
            <a:r>
              <a:rPr lang="en-US" altLang="zh-CN" sz="3200" b="1" spc="-150" dirty="0"/>
              <a:t>: An End-to-End Tile-Based Framework for </a:t>
            </a:r>
            <a:r>
              <a:rPr lang="en-US" altLang="zh-CN" sz="3200" b="1" spc="-150" dirty="0">
                <a:solidFill>
                  <a:srgbClr val="60B090"/>
                </a:solidFill>
              </a:rPr>
              <a:t>High-Resolution</a:t>
            </a:r>
            <a:r>
              <a:rPr lang="en-US" altLang="zh-CN" sz="3200" b="1" spc="-150" dirty="0"/>
              <a:t> Monocular Metric Depth Estimation</a:t>
            </a:r>
            <a:endParaRPr lang="zh-CN" altLang="en-US" sz="3200" b="1" spc="-150" dirty="0"/>
          </a:p>
        </p:txBody>
      </p:sp>
      <p:sp>
        <p:nvSpPr>
          <p:cNvPr id="14" name="文本框 13">
            <a:extLst>
              <a:ext uri="{FF2B5EF4-FFF2-40B4-BE49-F238E27FC236}">
                <a16:creationId xmlns:a16="http://schemas.microsoft.com/office/drawing/2014/main" id="{677040A0-331C-1F6B-EC0A-E59651D9CCB9}"/>
              </a:ext>
            </a:extLst>
          </p:cNvPr>
          <p:cNvSpPr txBox="1"/>
          <p:nvPr/>
        </p:nvSpPr>
        <p:spPr>
          <a:xfrm>
            <a:off x="2757714" y="3448965"/>
            <a:ext cx="6676572" cy="2585323"/>
          </a:xfrm>
          <a:prstGeom prst="rect">
            <a:avLst/>
          </a:prstGeom>
          <a:noFill/>
        </p:spPr>
        <p:txBody>
          <a:bodyPr wrap="square" rtlCol="0">
            <a:spAutoFit/>
          </a:bodyPr>
          <a:lstStyle/>
          <a:p>
            <a:pPr algn="just"/>
            <a:r>
              <a:rPr lang="en-US" altLang="zh-CN" i="1" dirty="0">
                <a:latin typeface="Times New Roman" panose="02020603050405020304" pitchFamily="18" charset="0"/>
                <a:cs typeface="Times New Roman" panose="02020603050405020304" pitchFamily="18" charset="0"/>
              </a:rPr>
              <a:t>Abstract: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Single image depth estimation is a foundational task in computer vision and generative modeling. However, prevailing depth estimation models grapple with accommodating the increasing resolutions commonplace in today’s consumer cameras and devices. Existing high resolution strategies show promise, but they often face limitations, ranging from error propagation to the loss of high frequency details. We present PatchFusion, a novel tile based framework with three key components to improve the current state of the art. </a:t>
            </a:r>
            <a:endParaRPr lang="zh-CN" altLang="en-US" i="1" dirty="0">
              <a:latin typeface="Times New Roman" panose="02020603050405020304" pitchFamily="18" charset="0"/>
              <a:cs typeface="Times New Roman" panose="02020603050405020304" pitchFamily="18" charset="0"/>
            </a:endParaRPr>
          </a:p>
        </p:txBody>
      </p:sp>
      <p:sp>
        <p:nvSpPr>
          <p:cNvPr id="2" name="页脚占位符 4">
            <a:extLst>
              <a:ext uri="{FF2B5EF4-FFF2-40B4-BE49-F238E27FC236}">
                <a16:creationId xmlns:a16="http://schemas.microsoft.com/office/drawing/2014/main" id="{D8872F61-DEBC-54C6-8D7B-7DFE691FD57E}"/>
              </a:ext>
            </a:extLst>
          </p:cNvPr>
          <p:cNvSpPr txBox="1">
            <a:spLocks/>
          </p:cNvSpPr>
          <p:nvPr/>
        </p:nvSpPr>
        <p:spPr>
          <a:xfrm>
            <a:off x="4038600" y="3072954"/>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zhenyu.li.1@kaust.edu.sa</a:t>
            </a:r>
            <a:endParaRPr lang="zh-CN" altLang="en-US" sz="2000" dirty="0"/>
          </a:p>
        </p:txBody>
      </p:sp>
      <p:sp>
        <p:nvSpPr>
          <p:cNvPr id="3" name="页脚占位符 4">
            <a:extLst>
              <a:ext uri="{FF2B5EF4-FFF2-40B4-BE49-F238E27FC236}">
                <a16:creationId xmlns:a16="http://schemas.microsoft.com/office/drawing/2014/main" id="{552F3601-BEEE-4AE3-15AE-4588C72CBF34}"/>
              </a:ext>
            </a:extLst>
          </p:cNvPr>
          <p:cNvSpPr txBox="1">
            <a:spLocks/>
          </p:cNvSpPr>
          <p:nvPr/>
        </p:nvSpPr>
        <p:spPr>
          <a:xfrm>
            <a:off x="4038600" y="2718715"/>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Zhenyu Li</a:t>
            </a:r>
            <a:endParaRPr lang="zh-CN" altLang="en-US" sz="2000" dirty="0"/>
          </a:p>
        </p:txBody>
      </p:sp>
      <p:sp>
        <p:nvSpPr>
          <p:cNvPr id="4" name="文本框 3">
            <a:extLst>
              <a:ext uri="{FF2B5EF4-FFF2-40B4-BE49-F238E27FC236}">
                <a16:creationId xmlns:a16="http://schemas.microsoft.com/office/drawing/2014/main" id="{A6731560-03E4-27C6-0C46-B2741E6D985E}"/>
              </a:ext>
            </a:extLst>
          </p:cNvPr>
          <p:cNvSpPr txBox="1"/>
          <p:nvPr/>
        </p:nvSpPr>
        <p:spPr>
          <a:xfrm>
            <a:off x="-58058" y="6414108"/>
            <a:ext cx="12250058" cy="292388"/>
          </a:xfrm>
          <a:prstGeom prst="rect">
            <a:avLst/>
          </a:prstGeom>
          <a:noFill/>
        </p:spPr>
        <p:txBody>
          <a:bodyPr wrap="square">
            <a:spAutoFit/>
          </a:bodyPr>
          <a:lstStyle/>
          <a:p>
            <a:pPr algn="ctr"/>
            <a:r>
              <a:rPr lang="en-US" altLang="zh-CN" sz="1300" i="1" dirty="0">
                <a:solidFill>
                  <a:srgbClr val="000000"/>
                </a:solidFill>
                <a:latin typeface="Times New Roman" panose="02020603050405020304" pitchFamily="18" charset="0"/>
                <a:cs typeface="Times New Roman" panose="02020603050405020304" pitchFamily="18" charset="0"/>
              </a:rPr>
              <a:t>     PubDate</a:t>
            </a:r>
            <a:r>
              <a:rPr lang="zh-CN" altLang="en-US" sz="1300" i="1" dirty="0">
                <a:solidFill>
                  <a:srgbClr val="000000"/>
                </a:solidFill>
                <a:latin typeface="Times New Roman" panose="02020603050405020304" pitchFamily="18" charset="0"/>
                <a:cs typeface="Times New Roman" panose="02020603050405020304" pitchFamily="18" charset="0"/>
              </a:rPr>
              <a:t>：</a:t>
            </a:r>
            <a:r>
              <a:rPr lang="en-US" altLang="zh-CN" sz="1300" i="1" dirty="0">
                <a:solidFill>
                  <a:srgbClr val="000000"/>
                </a:solidFill>
                <a:latin typeface="Times New Roman" panose="02020603050405020304" pitchFamily="18" charset="0"/>
                <a:cs typeface="Times New Roman" panose="02020603050405020304" pitchFamily="18" charset="0"/>
              </a:rPr>
              <a:t>4</a:t>
            </a:r>
            <a:r>
              <a:rPr lang="en-US" altLang="zh-CN" sz="1300" b="0" i="1" dirty="0">
                <a:solidFill>
                  <a:srgbClr val="000000"/>
                </a:solidFill>
                <a:effectLst/>
                <a:latin typeface="Times New Roman" panose="02020603050405020304" pitchFamily="18" charset="0"/>
                <a:cs typeface="Times New Roman" panose="02020603050405020304" pitchFamily="18" charset="0"/>
              </a:rPr>
              <a:t> Dec 2023               Subject</a:t>
            </a:r>
            <a:r>
              <a:rPr lang="en-US" altLang="zh-CN" sz="1300" i="1" dirty="0">
                <a:solidFill>
                  <a:srgbClr val="000000"/>
                </a:solidFill>
                <a:latin typeface="Times New Roman" panose="02020603050405020304" pitchFamily="18" charset="0"/>
                <a:cs typeface="Times New Roman" panose="02020603050405020304" pitchFamily="18" charset="0"/>
              </a:rPr>
              <a:t>:</a:t>
            </a:r>
            <a:r>
              <a:rPr lang="zh-CN" altLang="en-US" sz="1300" i="1" dirty="0">
                <a:solidFill>
                  <a:srgbClr val="000000"/>
                </a:solidFill>
                <a:latin typeface="Times New Roman" panose="02020603050405020304" pitchFamily="18" charset="0"/>
                <a:cs typeface="Times New Roman" panose="02020603050405020304" pitchFamily="18" charset="0"/>
              </a:rPr>
              <a:t> </a:t>
            </a:r>
            <a:r>
              <a:rPr lang="en-US" altLang="zh-CN" sz="1300" b="1" i="1" dirty="0">
                <a:solidFill>
                  <a:srgbClr val="000000"/>
                </a:solidFill>
                <a:effectLst/>
                <a:latin typeface="Times New Roman" panose="02020603050405020304" pitchFamily="18" charset="0"/>
                <a:cs typeface="Times New Roman" panose="02020603050405020304" pitchFamily="18" charset="0"/>
              </a:rPr>
              <a:t>Computer Vision and Pattern Recognition</a:t>
            </a:r>
            <a:r>
              <a:rPr lang="en-US" altLang="zh-CN" sz="1300" b="1" i="1" dirty="0">
                <a:solidFill>
                  <a:srgbClr val="000000"/>
                </a:solidFill>
                <a:latin typeface="Times New Roman" panose="02020603050405020304" pitchFamily="18" charset="0"/>
                <a:cs typeface="Times New Roman" panose="02020603050405020304" pitchFamily="18" charset="0"/>
              </a:rPr>
              <a:t>(CVPR 2024)</a:t>
            </a:r>
            <a:r>
              <a:rPr lang="en-US" altLang="zh-CN" sz="1300" b="0" i="1" dirty="0">
                <a:solidFill>
                  <a:srgbClr val="000000"/>
                </a:solidFill>
                <a:effectLst/>
                <a:latin typeface="Times New Roman" panose="02020603050405020304" pitchFamily="18" charset="0"/>
                <a:cs typeface="Times New Roman" panose="02020603050405020304" pitchFamily="18" charset="0"/>
              </a:rPr>
              <a:t> </a:t>
            </a:r>
            <a:endParaRPr lang="zh-CN" altLang="en-US" sz="1300" i="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79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C4891C-A9FF-BB90-F04D-1B5A09F32EEE}"/>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43ED1DC2-3B4D-B363-7C2D-6086C832B7E6}"/>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02DB363B-82E9-DBF3-679B-6B407127F324}"/>
              </a:ext>
            </a:extLst>
          </p:cNvPr>
          <p:cNvSpPr>
            <a:spLocks noGrp="1"/>
          </p:cNvSpPr>
          <p:nvPr>
            <p:ph type="sldNum" sz="quarter" idx="12"/>
          </p:nvPr>
        </p:nvSpPr>
        <p:spPr/>
        <p:txBody>
          <a:bodyPr/>
          <a:lstStyle/>
          <a:p>
            <a:fld id="{90AC41E6-7B25-4130-840D-D49CA92EF4E2}" type="slidenum">
              <a:rPr lang="zh-CN" altLang="en-US" smtClean="0"/>
              <a:pPr/>
              <a:t>9</a:t>
            </a:fld>
            <a:endParaRPr lang="zh-CN" altLang="en-US" dirty="0"/>
          </a:p>
        </p:txBody>
      </p:sp>
      <p:sp>
        <p:nvSpPr>
          <p:cNvPr id="5" name="文本框 4">
            <a:extLst>
              <a:ext uri="{FF2B5EF4-FFF2-40B4-BE49-F238E27FC236}">
                <a16:creationId xmlns:a16="http://schemas.microsoft.com/office/drawing/2014/main" id="{1B71DDCB-AF46-3FE3-EB86-D4679EAE62BA}"/>
              </a:ext>
            </a:extLst>
          </p:cNvPr>
          <p:cNvSpPr txBox="1"/>
          <p:nvPr/>
        </p:nvSpPr>
        <p:spPr>
          <a:xfrm>
            <a:off x="297543" y="261257"/>
            <a:ext cx="6037943" cy="584775"/>
          </a:xfrm>
          <a:prstGeom prst="rect">
            <a:avLst/>
          </a:prstGeom>
          <a:noFill/>
        </p:spPr>
        <p:txBody>
          <a:bodyPr wrap="square" rtlCol="0">
            <a:spAutoFit/>
          </a:bodyPr>
          <a:lstStyle/>
          <a:p>
            <a:r>
              <a:rPr lang="en-US" altLang="zh-CN" sz="3200" b="1" dirty="0"/>
              <a:t>Limitation</a:t>
            </a:r>
            <a:endParaRPr lang="zh-CN" altLang="en-US" sz="3200" b="1" dirty="0"/>
          </a:p>
        </p:txBody>
      </p:sp>
      <p:sp>
        <p:nvSpPr>
          <p:cNvPr id="6" name="文本框 5">
            <a:extLst>
              <a:ext uri="{FF2B5EF4-FFF2-40B4-BE49-F238E27FC236}">
                <a16:creationId xmlns:a16="http://schemas.microsoft.com/office/drawing/2014/main" id="{6F84501F-3396-1B02-6060-C83C747B7177}"/>
              </a:ext>
            </a:extLst>
          </p:cNvPr>
          <p:cNvSpPr txBox="1"/>
          <p:nvPr/>
        </p:nvSpPr>
        <p:spPr>
          <a:xfrm>
            <a:off x="529770" y="852874"/>
            <a:ext cx="10646229" cy="923330"/>
          </a:xfrm>
          <a:prstGeom prst="rect">
            <a:avLst/>
          </a:prstGeom>
          <a:noFill/>
        </p:spPr>
        <p:txBody>
          <a:bodyPr wrap="square" rtlCol="0">
            <a:spAutoFit/>
          </a:bodyPr>
          <a:lstStyle/>
          <a:p>
            <a:pPr algn="just"/>
            <a:r>
              <a:rPr lang="zh-CN" altLang="en-US" dirty="0"/>
              <a:t>虽然本框架在</a:t>
            </a:r>
            <a:r>
              <a:rPr lang="en-US" altLang="zh-CN" dirty="0"/>
              <a:t>SIDE </a:t>
            </a:r>
            <a:r>
              <a:rPr lang="zh-CN" altLang="en-US" dirty="0"/>
              <a:t>＆ </a:t>
            </a:r>
            <a:r>
              <a:rPr lang="en-US" altLang="zh-CN" dirty="0"/>
              <a:t>High-Res</a:t>
            </a:r>
            <a:r>
              <a:rPr lang="zh-CN" altLang="en-US" dirty="0"/>
              <a:t>领域取得了不错的结果，该框架仅依赖于通过网络的正向传递，并且无需额外的预处理和后处理</a:t>
            </a:r>
            <a:r>
              <a:rPr lang="en-US" altLang="zh-CN" dirty="0"/>
              <a:t>. </a:t>
            </a:r>
            <a:r>
              <a:rPr lang="zh-CN" altLang="en-US" dirty="0"/>
              <a:t>同时决定性地改进了</a:t>
            </a:r>
            <a:r>
              <a:rPr lang="en-US" altLang="zh-CN" dirty="0"/>
              <a:t>UnrealStereo4K</a:t>
            </a:r>
            <a:r>
              <a:rPr lang="zh-CN" altLang="en-US" dirty="0"/>
              <a:t>（</a:t>
            </a:r>
            <a:r>
              <a:rPr lang="en-US" altLang="zh-CN" dirty="0"/>
              <a:t>RMSE </a:t>
            </a:r>
            <a:r>
              <a:rPr lang="zh-CN" altLang="en-US" dirty="0"/>
              <a:t>中为 </a:t>
            </a:r>
            <a:r>
              <a:rPr lang="en-US" altLang="zh-CN" dirty="0"/>
              <a:t>17.3%</a:t>
            </a:r>
            <a:r>
              <a:rPr lang="zh-CN" altLang="en-US" dirty="0"/>
              <a:t>）和</a:t>
            </a:r>
            <a:r>
              <a:rPr lang="en-US" altLang="zh-CN" dirty="0"/>
              <a:t>MVS-Synth</a:t>
            </a:r>
            <a:r>
              <a:rPr lang="zh-CN" altLang="en-US" dirty="0"/>
              <a:t>（</a:t>
            </a:r>
            <a:r>
              <a:rPr lang="en-US" altLang="zh-CN" dirty="0"/>
              <a:t>RMSE </a:t>
            </a:r>
            <a:r>
              <a:rPr lang="zh-CN" altLang="en-US" dirty="0"/>
              <a:t>中为 </a:t>
            </a:r>
            <a:r>
              <a:rPr lang="en-US" altLang="zh-CN" dirty="0"/>
              <a:t>29.4%</a:t>
            </a:r>
            <a:r>
              <a:rPr lang="zh-CN" altLang="en-US" dirty="0"/>
              <a:t>）的基线模型，同时在零镜头传输中表现出令人满意的性能。但缺陷也是很明显</a:t>
            </a:r>
          </a:p>
        </p:txBody>
      </p:sp>
      <p:sp>
        <p:nvSpPr>
          <p:cNvPr id="8" name="文本框 7">
            <a:extLst>
              <a:ext uri="{FF2B5EF4-FFF2-40B4-BE49-F238E27FC236}">
                <a16:creationId xmlns:a16="http://schemas.microsoft.com/office/drawing/2014/main" id="{624AEC4B-54EC-95CC-8875-95F1EE6E0AA5}"/>
              </a:ext>
            </a:extLst>
          </p:cNvPr>
          <p:cNvSpPr txBox="1"/>
          <p:nvPr/>
        </p:nvSpPr>
        <p:spPr>
          <a:xfrm>
            <a:off x="529770" y="1776204"/>
            <a:ext cx="10646229" cy="923330"/>
          </a:xfrm>
          <a:prstGeom prst="rect">
            <a:avLst/>
          </a:prstGeom>
          <a:noFill/>
        </p:spPr>
        <p:txBody>
          <a:bodyPr wrap="square" rtlCol="0">
            <a:spAutoFit/>
          </a:bodyPr>
          <a:lstStyle/>
          <a:p>
            <a:pPr marL="400050" indent="-400050" algn="just">
              <a:buFont typeface="+mj-lt"/>
              <a:buAutoNum type="romanUcPeriod"/>
            </a:pPr>
            <a:r>
              <a:rPr lang="zh-CN" altLang="en-US" dirty="0"/>
              <a:t>图像分割的块数越多，最终呈现的结果也是越好；但块数增多的同时也限制了框架的计算效率</a:t>
            </a:r>
            <a:r>
              <a:rPr lang="en-US" altLang="zh-CN" dirty="0"/>
              <a:t>. </a:t>
            </a:r>
          </a:p>
          <a:p>
            <a:pPr marL="400050" indent="-400050" algn="just">
              <a:buFont typeface="+mj-lt"/>
              <a:buAutoNum type="romanUcPeriod"/>
            </a:pPr>
            <a:r>
              <a:rPr lang="zh-CN" altLang="en-US" dirty="0"/>
              <a:t>高分辨率的训练集在当下是较为稀少的，因此训练出的模型效果必然也会较差一些</a:t>
            </a:r>
            <a:endParaRPr lang="en-US" altLang="zh-CN" dirty="0"/>
          </a:p>
          <a:p>
            <a:pPr marL="400050" indent="-400050" algn="just">
              <a:buFont typeface="+mj-lt"/>
              <a:buAutoNum type="romanUcPeriod"/>
            </a:pPr>
            <a:r>
              <a:rPr lang="en-US" altLang="zh-CN" dirty="0"/>
              <a:t>UnrealStereo4K</a:t>
            </a:r>
            <a:r>
              <a:rPr lang="zh-CN" altLang="en-US" dirty="0"/>
              <a:t>数据集中并没有包含很多均匀前景的图像，必然也会对训练结果产生影响</a:t>
            </a:r>
          </a:p>
        </p:txBody>
      </p:sp>
      <p:sp>
        <p:nvSpPr>
          <p:cNvPr id="10" name="日期占位符 3">
            <a:extLst>
              <a:ext uri="{FF2B5EF4-FFF2-40B4-BE49-F238E27FC236}">
                <a16:creationId xmlns:a16="http://schemas.microsoft.com/office/drawing/2014/main" id="{1BDF46DC-BCD6-0F6E-26A9-82423FA4E151}"/>
              </a:ext>
            </a:extLst>
          </p:cNvPr>
          <p:cNvSpPr txBox="1">
            <a:spLocks/>
          </p:cNvSpPr>
          <p:nvPr/>
        </p:nvSpPr>
        <p:spPr>
          <a:xfrm>
            <a:off x="0" y="5771575"/>
            <a:ext cx="8997950" cy="58477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300" dirty="0">
                <a:solidFill>
                  <a:schemeClr val="tx1">
                    <a:lumMod val="95000"/>
                    <a:lumOff val="5000"/>
                  </a:schemeClr>
                </a:solidFill>
              </a:rPr>
              <a:t>[1] Fabio Tosi, Yiyi Liao, Carolin Schmitt, and Andreas Geiger. </a:t>
            </a:r>
            <a:r>
              <a:rPr lang="en-US" altLang="zh-CN" sz="1300" dirty="0" err="1">
                <a:solidFill>
                  <a:schemeClr val="tx1">
                    <a:lumMod val="95000"/>
                    <a:lumOff val="5000"/>
                  </a:schemeClr>
                </a:solidFill>
              </a:rPr>
              <a:t>Smd</a:t>
            </a:r>
            <a:r>
              <a:rPr lang="en-US" altLang="zh-CN" sz="1300" dirty="0">
                <a:solidFill>
                  <a:schemeClr val="tx1">
                    <a:lumMod val="95000"/>
                    <a:lumOff val="5000"/>
                  </a:schemeClr>
                </a:solidFill>
              </a:rPr>
              <a:t>-nets: Stereo mixture density networks. In CVPR, pages 8942–8952, 2021</a:t>
            </a:r>
          </a:p>
        </p:txBody>
      </p:sp>
    </p:spTree>
    <p:extLst>
      <p:ext uri="{BB962C8B-B14F-4D97-AF65-F5344CB8AC3E}">
        <p14:creationId xmlns:p14="http://schemas.microsoft.com/office/powerpoint/2010/main" val="288508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44F5B98-EFD1-DFB4-5567-8F0072BD1D52}"/>
              </a:ext>
            </a:extLst>
          </p:cNvPr>
          <p:cNvSpPr txBox="1"/>
          <p:nvPr/>
        </p:nvSpPr>
        <p:spPr>
          <a:xfrm>
            <a:off x="3591147" y="2619830"/>
            <a:ext cx="5009705" cy="707886"/>
          </a:xfrm>
          <a:prstGeom prst="rect">
            <a:avLst/>
          </a:prstGeom>
          <a:noFill/>
        </p:spPr>
        <p:txBody>
          <a:bodyPr wrap="none" rtlCol="0">
            <a:spAutoFit/>
          </a:bodyPr>
          <a:lstStyle/>
          <a:p>
            <a:r>
              <a:rPr lang="en-US" altLang="zh-CN" sz="4000" b="1" dirty="0"/>
              <a:t>Thanks for Watching</a:t>
            </a:r>
            <a:endParaRPr lang="zh-CN" altLang="en-US" sz="4000" b="1" dirty="0"/>
          </a:p>
        </p:txBody>
      </p:sp>
      <p:sp>
        <p:nvSpPr>
          <p:cNvPr id="6" name="文本框 5">
            <a:extLst>
              <a:ext uri="{FF2B5EF4-FFF2-40B4-BE49-F238E27FC236}">
                <a16:creationId xmlns:a16="http://schemas.microsoft.com/office/drawing/2014/main" id="{ABC92862-EF69-F305-F6A2-54C617C987CC}"/>
              </a:ext>
            </a:extLst>
          </p:cNvPr>
          <p:cNvSpPr txBox="1"/>
          <p:nvPr/>
        </p:nvSpPr>
        <p:spPr>
          <a:xfrm>
            <a:off x="3047999" y="3269914"/>
            <a:ext cx="6096000" cy="369332"/>
          </a:xfrm>
          <a:prstGeom prst="rect">
            <a:avLst/>
          </a:prstGeom>
          <a:noFill/>
        </p:spPr>
        <p:txBody>
          <a:bodyPr wrap="square">
            <a:spAutoFit/>
          </a:bodyPr>
          <a:lstStyle/>
          <a:p>
            <a:pPr algn="ctr"/>
            <a:r>
              <a:rPr lang="en-US" altLang="zh-CN" dirty="0">
                <a:solidFill>
                  <a:schemeClr val="bg1">
                    <a:lumMod val="50000"/>
                  </a:schemeClr>
                </a:solidFill>
              </a:rPr>
              <a:t>E-mail:</a:t>
            </a:r>
            <a:r>
              <a:rPr lang="zh-CN" altLang="en-US" dirty="0">
                <a:solidFill>
                  <a:schemeClr val="bg1">
                    <a:lumMod val="50000"/>
                  </a:schemeClr>
                </a:solidFill>
              </a:rPr>
              <a:t> </a:t>
            </a:r>
            <a:r>
              <a:rPr lang="en-US" altLang="zh-CN" dirty="0">
                <a:solidFill>
                  <a:schemeClr val="bg1">
                    <a:lumMod val="50000"/>
                  </a:schemeClr>
                </a:solidFill>
              </a:rPr>
              <a:t>haruko386@outlook.com</a:t>
            </a:r>
            <a:endParaRPr lang="zh-CN" altLang="en-US" dirty="0">
              <a:solidFill>
                <a:schemeClr val="bg1">
                  <a:lumMod val="50000"/>
                </a:schemeClr>
              </a:solidFill>
            </a:endParaRPr>
          </a:p>
        </p:txBody>
      </p:sp>
      <p:sp>
        <p:nvSpPr>
          <p:cNvPr id="7" name="文本框 6">
            <a:extLst>
              <a:ext uri="{FF2B5EF4-FFF2-40B4-BE49-F238E27FC236}">
                <a16:creationId xmlns:a16="http://schemas.microsoft.com/office/drawing/2014/main" id="{F9621298-BE3D-6D0D-CDD3-CEF4A93BB49C}"/>
              </a:ext>
            </a:extLst>
          </p:cNvPr>
          <p:cNvSpPr txBox="1"/>
          <p:nvPr/>
        </p:nvSpPr>
        <p:spPr>
          <a:xfrm>
            <a:off x="3047999" y="3608468"/>
            <a:ext cx="6096000" cy="369332"/>
          </a:xfrm>
          <a:prstGeom prst="rect">
            <a:avLst/>
          </a:prstGeom>
          <a:noFill/>
        </p:spPr>
        <p:txBody>
          <a:bodyPr wrap="square">
            <a:spAutoFit/>
          </a:bodyPr>
          <a:lstStyle/>
          <a:p>
            <a:pPr algn="ctr"/>
            <a:r>
              <a:rPr lang="en-US" altLang="zh-CN" dirty="0">
                <a:solidFill>
                  <a:schemeClr val="bg1">
                    <a:lumMod val="50000"/>
                  </a:schemeClr>
                </a:solidFill>
              </a:rPr>
              <a:t>Date: 2024/12/14</a:t>
            </a:r>
            <a:endParaRPr lang="zh-CN" altLang="en-US" dirty="0">
              <a:solidFill>
                <a:schemeClr val="bg1">
                  <a:lumMod val="50000"/>
                </a:schemeClr>
              </a:solidFill>
            </a:endParaRPr>
          </a:p>
        </p:txBody>
      </p:sp>
    </p:spTree>
    <p:extLst>
      <p:ext uri="{BB962C8B-B14F-4D97-AF65-F5344CB8AC3E}">
        <p14:creationId xmlns:p14="http://schemas.microsoft.com/office/powerpoint/2010/main" val="355167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1B8CE7-7CEA-78F2-8731-3ECB24A30F52}"/>
              </a:ext>
            </a:extLst>
          </p:cNvPr>
          <p:cNvSpPr>
            <a:spLocks noGrp="1"/>
          </p:cNvSpPr>
          <p:nvPr>
            <p:ph type="dt" sz="half" idx="10"/>
          </p:nvPr>
        </p:nvSpPr>
        <p:spPr/>
        <p:txBody>
          <a:bodyPr/>
          <a:lstStyle/>
          <a:p>
            <a:r>
              <a:rPr lang="en-US" altLang="zh-CN" dirty="0"/>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40CD761A-521F-8E34-9667-64ACC6108292}"/>
              </a:ext>
            </a:extLst>
          </p:cNvPr>
          <p:cNvSpPr>
            <a:spLocks noGrp="1"/>
          </p:cNvSpPr>
          <p:nvPr>
            <p:ph type="ftr" sz="quarter" idx="11"/>
          </p:nvPr>
        </p:nvSpPr>
        <p:spPr/>
        <p:txBody>
          <a:bodyPr/>
          <a:lstStyle/>
          <a:p>
            <a:r>
              <a:rPr lang="en-US" altLang="zh-CN" dirty="0" err="1"/>
              <a:t>Zhenyu</a:t>
            </a:r>
            <a:r>
              <a:rPr lang="en-US" altLang="zh-CN" dirty="0"/>
              <a:t> Li</a:t>
            </a:r>
            <a:endParaRPr lang="zh-CN" altLang="en-US" dirty="0"/>
          </a:p>
        </p:txBody>
      </p:sp>
      <p:sp>
        <p:nvSpPr>
          <p:cNvPr id="4" name="灯片编号占位符 3">
            <a:extLst>
              <a:ext uri="{FF2B5EF4-FFF2-40B4-BE49-F238E27FC236}">
                <a16:creationId xmlns:a16="http://schemas.microsoft.com/office/drawing/2014/main" id="{512E373B-A647-E8CC-35BA-DEBBBE019413}"/>
              </a:ext>
            </a:extLst>
          </p:cNvPr>
          <p:cNvSpPr>
            <a:spLocks noGrp="1"/>
          </p:cNvSpPr>
          <p:nvPr>
            <p:ph type="sldNum" sz="quarter" idx="12"/>
          </p:nvPr>
        </p:nvSpPr>
        <p:spPr/>
        <p:txBody>
          <a:bodyPr/>
          <a:lstStyle/>
          <a:p>
            <a:fld id="{90AC41E6-7B25-4130-840D-D49CA92EF4E2}" type="slidenum">
              <a:rPr lang="zh-CN" altLang="en-US" smtClean="0"/>
              <a:pPr/>
              <a:t>1</a:t>
            </a:fld>
            <a:endParaRPr lang="zh-CN" altLang="en-US" dirty="0"/>
          </a:p>
        </p:txBody>
      </p:sp>
      <p:sp>
        <p:nvSpPr>
          <p:cNvPr id="5" name="文本框 4">
            <a:extLst>
              <a:ext uri="{FF2B5EF4-FFF2-40B4-BE49-F238E27FC236}">
                <a16:creationId xmlns:a16="http://schemas.microsoft.com/office/drawing/2014/main" id="{C4F2E5C0-4BBE-A62F-75F4-854B0D32A094}"/>
              </a:ext>
            </a:extLst>
          </p:cNvPr>
          <p:cNvSpPr txBox="1"/>
          <p:nvPr/>
        </p:nvSpPr>
        <p:spPr>
          <a:xfrm>
            <a:off x="297543" y="261257"/>
            <a:ext cx="4586515" cy="584775"/>
          </a:xfrm>
          <a:prstGeom prst="rect">
            <a:avLst/>
          </a:prstGeom>
          <a:noFill/>
        </p:spPr>
        <p:txBody>
          <a:bodyPr wrap="square" rtlCol="0">
            <a:spAutoFit/>
          </a:bodyPr>
          <a:lstStyle/>
          <a:p>
            <a:r>
              <a:rPr lang="en-US" altLang="zh-CN" sz="3200" dirty="0"/>
              <a:t>The </a:t>
            </a:r>
            <a:r>
              <a:rPr lang="en-US" altLang="zh-CN" sz="3200" b="1" dirty="0"/>
              <a:t>Core</a:t>
            </a:r>
            <a:r>
              <a:rPr lang="en-US" altLang="zh-CN" sz="3200" dirty="0"/>
              <a:t> Problem</a:t>
            </a:r>
            <a:endParaRPr lang="zh-CN" altLang="en-US" sz="3200" dirty="0"/>
          </a:p>
        </p:txBody>
      </p:sp>
      <p:sp>
        <p:nvSpPr>
          <p:cNvPr id="6" name="文本框 5">
            <a:extLst>
              <a:ext uri="{FF2B5EF4-FFF2-40B4-BE49-F238E27FC236}">
                <a16:creationId xmlns:a16="http://schemas.microsoft.com/office/drawing/2014/main" id="{5D7133A8-1964-108F-460F-63E3E08266D7}"/>
              </a:ext>
            </a:extLst>
          </p:cNvPr>
          <p:cNvSpPr txBox="1"/>
          <p:nvPr/>
        </p:nvSpPr>
        <p:spPr>
          <a:xfrm>
            <a:off x="529770" y="846032"/>
            <a:ext cx="10646229" cy="646331"/>
          </a:xfrm>
          <a:prstGeom prst="rect">
            <a:avLst/>
          </a:prstGeom>
          <a:noFill/>
        </p:spPr>
        <p:txBody>
          <a:bodyPr wrap="square" rtlCol="0">
            <a:spAutoFit/>
          </a:bodyPr>
          <a:lstStyle/>
          <a:p>
            <a:pPr algn="just"/>
            <a:r>
              <a:rPr lang="zh-CN" altLang="en-US" dirty="0"/>
              <a:t>当下的深度估计</a:t>
            </a:r>
            <a:r>
              <a:rPr lang="en-US" altLang="zh-CN" dirty="0"/>
              <a:t>(SIDE)</a:t>
            </a:r>
            <a:r>
              <a:rPr lang="zh-CN" altLang="en-US" dirty="0"/>
              <a:t>模型在各个领域都取得了很大的进展，如结合相对深度来预测绝对深度且具有</a:t>
            </a:r>
            <a:r>
              <a:rPr lang="en-US" altLang="zh-CN" dirty="0"/>
              <a:t>Zero-Shot</a:t>
            </a:r>
            <a:r>
              <a:rPr lang="zh-CN" altLang="en-US" dirty="0"/>
              <a:t>的</a:t>
            </a:r>
            <a:r>
              <a:rPr lang="en-US" altLang="zh-CN" dirty="0" err="1"/>
              <a:t>ZoeDepth</a:t>
            </a:r>
            <a:r>
              <a:rPr lang="en-US" altLang="zh-CN" dirty="0"/>
              <a:t>[</a:t>
            </a:r>
            <a:r>
              <a:rPr lang="en-US" altLang="zh-CN" dirty="0">
                <a:solidFill>
                  <a:srgbClr val="357CBC"/>
                </a:solidFill>
              </a:rPr>
              <a:t>1</a:t>
            </a:r>
            <a:r>
              <a:rPr lang="en-US" altLang="zh-CN" dirty="0"/>
              <a:t>]</a:t>
            </a:r>
            <a:r>
              <a:rPr lang="zh-CN" altLang="en-US" dirty="0"/>
              <a:t>，结合了文字描述来估计深度的</a:t>
            </a:r>
            <a:r>
              <a:rPr lang="en-US" altLang="zh-CN" dirty="0" err="1"/>
              <a:t>Wordepth</a:t>
            </a:r>
            <a:r>
              <a:rPr lang="en-US" altLang="zh-CN" dirty="0"/>
              <a:t>[</a:t>
            </a:r>
            <a:r>
              <a:rPr lang="en-US" altLang="zh-CN" dirty="0">
                <a:solidFill>
                  <a:srgbClr val="357CBC"/>
                </a:solidFill>
              </a:rPr>
              <a:t>3</a:t>
            </a:r>
            <a:r>
              <a:rPr lang="en-US" altLang="zh-CN" dirty="0"/>
              <a:t>].</a:t>
            </a:r>
            <a:endParaRPr lang="zh-CN" altLang="en-US" dirty="0"/>
          </a:p>
        </p:txBody>
      </p:sp>
      <p:sp>
        <p:nvSpPr>
          <p:cNvPr id="7" name="文本框 6">
            <a:extLst>
              <a:ext uri="{FF2B5EF4-FFF2-40B4-BE49-F238E27FC236}">
                <a16:creationId xmlns:a16="http://schemas.microsoft.com/office/drawing/2014/main" id="{957CCF8E-8927-D5D6-9275-B81B786B15C3}"/>
              </a:ext>
            </a:extLst>
          </p:cNvPr>
          <p:cNvSpPr txBox="1"/>
          <p:nvPr/>
        </p:nvSpPr>
        <p:spPr>
          <a:xfrm>
            <a:off x="529770" y="1492363"/>
            <a:ext cx="10646229" cy="646331"/>
          </a:xfrm>
          <a:prstGeom prst="rect">
            <a:avLst/>
          </a:prstGeom>
          <a:noFill/>
        </p:spPr>
        <p:txBody>
          <a:bodyPr wrap="square" rtlCol="0">
            <a:spAutoFit/>
          </a:bodyPr>
          <a:lstStyle/>
          <a:p>
            <a:pPr algn="just"/>
            <a:r>
              <a:rPr lang="zh-CN" altLang="en-US" dirty="0"/>
              <a:t>但它们还有一个缺陷，就是深度图的预测是在低分辨率的条件下进行的，如当前在</a:t>
            </a:r>
            <a:r>
              <a:rPr lang="en-US" altLang="zh-CN" dirty="0"/>
              <a:t>SIDE</a:t>
            </a:r>
            <a:r>
              <a:rPr lang="zh-CN" altLang="en-US" dirty="0"/>
              <a:t>领域的</a:t>
            </a:r>
            <a:r>
              <a:rPr lang="en-US" altLang="zh-CN" dirty="0"/>
              <a:t>Sota: </a:t>
            </a:r>
            <a:r>
              <a:rPr lang="en-US" altLang="zh-CN" dirty="0" err="1"/>
              <a:t>ZoeDepth</a:t>
            </a:r>
            <a:r>
              <a:rPr lang="zh-CN" altLang="en-US" dirty="0"/>
              <a:t>输入图像的分辨率仅为</a:t>
            </a:r>
            <a:r>
              <a:rPr lang="en-US" altLang="zh-CN" dirty="0"/>
              <a:t>384×512</a:t>
            </a:r>
            <a:r>
              <a:rPr lang="zh-CN" altLang="en-US" dirty="0"/>
              <a:t>，其次的</a:t>
            </a:r>
            <a:r>
              <a:rPr lang="en-US" altLang="zh-CN" dirty="0"/>
              <a:t>VPD[</a:t>
            </a:r>
            <a:r>
              <a:rPr lang="en-US" altLang="zh-CN" dirty="0">
                <a:solidFill>
                  <a:srgbClr val="357CBC"/>
                </a:solidFill>
              </a:rPr>
              <a:t>2</a:t>
            </a:r>
            <a:r>
              <a:rPr lang="en-US" altLang="zh-CN" dirty="0"/>
              <a:t>]</a:t>
            </a:r>
            <a:r>
              <a:rPr lang="zh-CN" altLang="en-US" dirty="0"/>
              <a:t>为</a:t>
            </a:r>
            <a:r>
              <a:rPr lang="en-US" altLang="zh-CN" dirty="0"/>
              <a:t>480×480. </a:t>
            </a:r>
            <a:endParaRPr lang="zh-CN" altLang="en-US" dirty="0"/>
          </a:p>
        </p:txBody>
      </p:sp>
      <p:sp>
        <p:nvSpPr>
          <p:cNvPr id="8" name="文本框 7">
            <a:extLst>
              <a:ext uri="{FF2B5EF4-FFF2-40B4-BE49-F238E27FC236}">
                <a16:creationId xmlns:a16="http://schemas.microsoft.com/office/drawing/2014/main" id="{71E33338-1CDA-6E5D-B9C4-4F06908D6AFA}"/>
              </a:ext>
            </a:extLst>
          </p:cNvPr>
          <p:cNvSpPr txBox="1"/>
          <p:nvPr/>
        </p:nvSpPr>
        <p:spPr>
          <a:xfrm>
            <a:off x="529770" y="2138694"/>
            <a:ext cx="10646229" cy="646331"/>
          </a:xfrm>
          <a:prstGeom prst="rect">
            <a:avLst/>
          </a:prstGeom>
          <a:noFill/>
        </p:spPr>
        <p:txBody>
          <a:bodyPr wrap="square" rtlCol="0">
            <a:spAutoFit/>
          </a:bodyPr>
          <a:lstStyle/>
          <a:p>
            <a:pPr algn="just"/>
            <a:r>
              <a:rPr lang="zh-CN" altLang="en-US" dirty="0"/>
              <a:t>与现在的民用相机相比，这些数字相形见绌；例如</a:t>
            </a:r>
            <a:r>
              <a:rPr lang="en-US" altLang="zh-CN" dirty="0"/>
              <a:t>45MP</a:t>
            </a:r>
            <a:r>
              <a:rPr lang="zh-CN" altLang="en-US" dirty="0"/>
              <a:t>的</a:t>
            </a:r>
            <a:r>
              <a:rPr lang="en-US" altLang="zh-CN" dirty="0"/>
              <a:t>Canon EOS R5</a:t>
            </a:r>
            <a:r>
              <a:rPr lang="zh-CN" altLang="en-US" dirty="0"/>
              <a:t>，或是拥有</a:t>
            </a:r>
            <a:r>
              <a:rPr lang="en-US" altLang="zh-CN" dirty="0"/>
              <a:t>15MP</a:t>
            </a:r>
            <a:r>
              <a:rPr lang="zh-CN" altLang="en-US" dirty="0"/>
              <a:t>超广角镜头的</a:t>
            </a:r>
            <a:r>
              <a:rPr lang="en-US" altLang="zh-CN" dirty="0"/>
              <a:t>iPhone 15.</a:t>
            </a:r>
            <a:endParaRPr lang="zh-CN" altLang="en-US" dirty="0"/>
          </a:p>
        </p:txBody>
      </p:sp>
      <p:sp>
        <p:nvSpPr>
          <p:cNvPr id="9" name="文本框 8">
            <a:extLst>
              <a:ext uri="{FF2B5EF4-FFF2-40B4-BE49-F238E27FC236}">
                <a16:creationId xmlns:a16="http://schemas.microsoft.com/office/drawing/2014/main" id="{1AA5DD75-23BF-CB87-F841-8E1194DBB493}"/>
              </a:ext>
            </a:extLst>
          </p:cNvPr>
          <p:cNvSpPr txBox="1"/>
          <p:nvPr/>
        </p:nvSpPr>
        <p:spPr>
          <a:xfrm>
            <a:off x="529770" y="2784891"/>
            <a:ext cx="10646229" cy="646331"/>
          </a:xfrm>
          <a:prstGeom prst="rect">
            <a:avLst/>
          </a:prstGeom>
          <a:noFill/>
        </p:spPr>
        <p:txBody>
          <a:bodyPr wrap="square" rtlCol="0">
            <a:spAutoFit/>
          </a:bodyPr>
          <a:lstStyle/>
          <a:p>
            <a:pPr algn="just"/>
            <a:r>
              <a:rPr lang="zh-CN" altLang="en-US" dirty="0"/>
              <a:t>基于此，本文提出了</a:t>
            </a:r>
            <a:r>
              <a:rPr lang="en-US" altLang="zh-CN" b="1" dirty="0" err="1">
                <a:solidFill>
                  <a:srgbClr val="60B090"/>
                </a:solidFill>
              </a:rPr>
              <a:t>PatchFusion</a:t>
            </a:r>
            <a:r>
              <a:rPr lang="zh-CN" altLang="en-US" dirty="0"/>
              <a:t>，旨在提供一种可以对超高分辨率图像进行实际深度距离估计的</a:t>
            </a:r>
            <a:r>
              <a:rPr lang="zh-CN" altLang="en-US" b="1" dirty="0"/>
              <a:t>端到端</a:t>
            </a:r>
            <a:r>
              <a:rPr lang="zh-CN" altLang="en-US" dirty="0"/>
              <a:t>模型</a:t>
            </a:r>
            <a:r>
              <a:rPr lang="en-US" altLang="zh-CN" dirty="0"/>
              <a:t>(Metric Aware).</a:t>
            </a:r>
            <a:endParaRPr lang="zh-CN" altLang="en-US" dirty="0"/>
          </a:p>
        </p:txBody>
      </p:sp>
      <p:sp>
        <p:nvSpPr>
          <p:cNvPr id="10" name="日期占位符 3">
            <a:extLst>
              <a:ext uri="{FF2B5EF4-FFF2-40B4-BE49-F238E27FC236}">
                <a16:creationId xmlns:a16="http://schemas.microsoft.com/office/drawing/2014/main" id="{9E19FB4B-4455-9648-E467-CE2E7AE44AC7}"/>
              </a:ext>
            </a:extLst>
          </p:cNvPr>
          <p:cNvSpPr txBox="1">
            <a:spLocks/>
          </p:cNvSpPr>
          <p:nvPr/>
        </p:nvSpPr>
        <p:spPr>
          <a:xfrm>
            <a:off x="0" y="5771575"/>
            <a:ext cx="8997950" cy="58477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300" dirty="0">
                <a:solidFill>
                  <a:schemeClr val="tx1">
                    <a:lumMod val="95000"/>
                    <a:lumOff val="5000"/>
                  </a:schemeClr>
                </a:solidFill>
              </a:rPr>
              <a:t>[1] Shariq Farooq Bhat. </a:t>
            </a:r>
            <a:r>
              <a:rPr lang="en-US" altLang="zh-CN" sz="1300" dirty="0" err="1">
                <a:solidFill>
                  <a:schemeClr val="tx1">
                    <a:lumMod val="95000"/>
                    <a:lumOff val="5000"/>
                  </a:schemeClr>
                </a:solidFill>
              </a:rPr>
              <a:t>Zoedepth</a:t>
            </a:r>
            <a:r>
              <a:rPr lang="en-US" altLang="zh-CN" sz="1300" dirty="0">
                <a:solidFill>
                  <a:schemeClr val="tx1">
                    <a:lumMod val="95000"/>
                    <a:lumOff val="5000"/>
                  </a:schemeClr>
                </a:solidFill>
              </a:rPr>
              <a:t>: Zero-shot trans fer by combining relative and metric depth</a:t>
            </a:r>
          </a:p>
          <a:p>
            <a:pPr algn="l"/>
            <a:r>
              <a:rPr lang="en-US" altLang="zh-CN" sz="1300" dirty="0">
                <a:solidFill>
                  <a:schemeClr val="tx1">
                    <a:lumMod val="95000"/>
                    <a:lumOff val="5000"/>
                  </a:schemeClr>
                </a:solidFill>
              </a:rPr>
              <a:t>[2] Wenliang Zhao. Unleashing text-to-image diffusion models for visual perception. (ICCV 2023)</a:t>
            </a:r>
          </a:p>
          <a:p>
            <a:pPr marR="0" algn="l"/>
            <a:r>
              <a:rPr lang="en-US" altLang="zh-CN" sz="1300" dirty="0">
                <a:solidFill>
                  <a:schemeClr val="tx1">
                    <a:lumMod val="95000"/>
                    <a:lumOff val="5000"/>
                  </a:schemeClr>
                </a:solidFill>
              </a:rPr>
              <a:t>[3] </a:t>
            </a:r>
            <a:r>
              <a:rPr lang="en-US" altLang="zh-CN" sz="1300" dirty="0" err="1">
                <a:solidFill>
                  <a:schemeClr val="tx1">
                    <a:lumMod val="95000"/>
                    <a:lumOff val="5000"/>
                  </a:schemeClr>
                </a:solidFill>
              </a:rPr>
              <a:t>Ziyao</a:t>
            </a:r>
            <a:r>
              <a:rPr lang="en-US" altLang="zh-CN" sz="1300" dirty="0">
                <a:solidFill>
                  <a:schemeClr val="tx1">
                    <a:lumMod val="95000"/>
                    <a:lumOff val="5000"/>
                  </a:schemeClr>
                </a:solidFill>
              </a:rPr>
              <a:t> Zeng .</a:t>
            </a:r>
            <a:r>
              <a:rPr lang="zh-CN" altLang="en-US" sz="1300" dirty="0">
                <a:solidFill>
                  <a:schemeClr val="tx1">
                    <a:lumMod val="95000"/>
                    <a:lumOff val="5000"/>
                  </a:schemeClr>
                </a:solidFill>
              </a:rPr>
              <a:t> </a:t>
            </a:r>
            <a:r>
              <a:rPr lang="en-US" altLang="zh-CN" sz="1300" dirty="0" err="1">
                <a:solidFill>
                  <a:schemeClr val="tx1">
                    <a:lumMod val="95000"/>
                    <a:lumOff val="5000"/>
                  </a:schemeClr>
                </a:solidFill>
              </a:rPr>
              <a:t>Wordepth</a:t>
            </a:r>
            <a:r>
              <a:rPr lang="en-US" altLang="zh-CN" sz="1300" dirty="0">
                <a:solidFill>
                  <a:schemeClr val="tx1">
                    <a:lumMod val="95000"/>
                    <a:lumOff val="5000"/>
                  </a:schemeClr>
                </a:solidFill>
              </a:rPr>
              <a:t>: Variational language prior for monocular depth estimation</a:t>
            </a:r>
            <a:endParaRPr lang="zh-CN" altLang="en-US" sz="1300" dirty="0">
              <a:solidFill>
                <a:schemeClr val="tx1">
                  <a:lumMod val="95000"/>
                  <a:lumOff val="5000"/>
                </a:schemeClr>
              </a:solidFill>
            </a:endParaRPr>
          </a:p>
          <a:p>
            <a:pPr algn="l"/>
            <a:r>
              <a:rPr lang="en-US" altLang="zh-CN" sz="1300" dirty="0">
                <a:solidFill>
                  <a:schemeClr val="tx1">
                    <a:lumMod val="95000"/>
                    <a:lumOff val="5000"/>
                  </a:schemeClr>
                </a:solidFill>
              </a:rPr>
              <a:t> </a:t>
            </a:r>
          </a:p>
        </p:txBody>
      </p:sp>
    </p:spTree>
    <p:extLst>
      <p:ext uri="{BB962C8B-B14F-4D97-AF65-F5344CB8AC3E}">
        <p14:creationId xmlns:p14="http://schemas.microsoft.com/office/powerpoint/2010/main" val="163612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6AD7F2F5-802F-3DE4-9AC0-B1152B2BCD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56521" y="4226248"/>
            <a:ext cx="1440000" cy="1080000"/>
          </a:xfrm>
          <a:prstGeom prst="rect">
            <a:avLst/>
          </a:prstGeom>
        </p:spPr>
      </p:pic>
      <p:pic>
        <p:nvPicPr>
          <p:cNvPr id="30" name="图片 29">
            <a:extLst>
              <a:ext uri="{FF2B5EF4-FFF2-40B4-BE49-F238E27FC236}">
                <a16:creationId xmlns:a16="http://schemas.microsoft.com/office/drawing/2014/main" id="{5D663EDC-86F6-DA24-0EE1-38DEF6E477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27436" y="3993912"/>
            <a:ext cx="1440000" cy="1080000"/>
          </a:xfrm>
          <a:prstGeom prst="rect">
            <a:avLst/>
          </a:prstGeom>
        </p:spPr>
      </p:pic>
      <p:sp>
        <p:nvSpPr>
          <p:cNvPr id="2" name="日期占位符 1">
            <a:extLst>
              <a:ext uri="{FF2B5EF4-FFF2-40B4-BE49-F238E27FC236}">
                <a16:creationId xmlns:a16="http://schemas.microsoft.com/office/drawing/2014/main" id="{2FA30BC2-11DB-B12E-3EDE-6C79B8A293BC}"/>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B269C694-10AD-71DC-1E7A-76768BC0287E}"/>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82DCB756-E384-70E2-CDE1-758B3581B64F}"/>
              </a:ext>
            </a:extLst>
          </p:cNvPr>
          <p:cNvSpPr>
            <a:spLocks noGrp="1"/>
          </p:cNvSpPr>
          <p:nvPr>
            <p:ph type="sldNum" sz="quarter" idx="12"/>
          </p:nvPr>
        </p:nvSpPr>
        <p:spPr/>
        <p:txBody>
          <a:bodyPr/>
          <a:lstStyle/>
          <a:p>
            <a:fld id="{90AC41E6-7B25-4130-840D-D49CA92EF4E2}" type="slidenum">
              <a:rPr lang="zh-CN" altLang="en-US" smtClean="0"/>
              <a:pPr/>
              <a:t>2</a:t>
            </a:fld>
            <a:endParaRPr lang="zh-CN" altLang="en-US" dirty="0"/>
          </a:p>
        </p:txBody>
      </p:sp>
      <p:pic>
        <p:nvPicPr>
          <p:cNvPr id="6" name="图片 5">
            <a:extLst>
              <a:ext uri="{FF2B5EF4-FFF2-40B4-BE49-F238E27FC236}">
                <a16:creationId xmlns:a16="http://schemas.microsoft.com/office/drawing/2014/main" id="{2385E638-074A-9989-253C-56F7FA01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60" y="1316339"/>
            <a:ext cx="2647949" cy="1985962"/>
          </a:xfrm>
          <a:prstGeom prst="rect">
            <a:avLst/>
          </a:prstGeom>
        </p:spPr>
      </p:pic>
      <p:pic>
        <p:nvPicPr>
          <p:cNvPr id="12" name="图片 11">
            <a:extLst>
              <a:ext uri="{FF2B5EF4-FFF2-40B4-BE49-F238E27FC236}">
                <a16:creationId xmlns:a16="http://schemas.microsoft.com/office/drawing/2014/main" id="{86E0C928-BD16-3BB6-93E1-CE275FD02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60" y="4214849"/>
            <a:ext cx="1440000" cy="1080000"/>
          </a:xfrm>
          <a:prstGeom prst="rect">
            <a:avLst/>
          </a:prstGeom>
        </p:spPr>
      </p:pic>
      <p:pic>
        <p:nvPicPr>
          <p:cNvPr id="14" name="图片 13">
            <a:extLst>
              <a:ext uri="{FF2B5EF4-FFF2-40B4-BE49-F238E27FC236}">
                <a16:creationId xmlns:a16="http://schemas.microsoft.com/office/drawing/2014/main" id="{6B489800-B396-B6A3-C7AE-0AEAA1603D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936" y="3993912"/>
            <a:ext cx="1440000" cy="1080000"/>
          </a:xfrm>
          <a:prstGeom prst="rect">
            <a:avLst/>
          </a:prstGeom>
        </p:spPr>
      </p:pic>
      <p:pic>
        <p:nvPicPr>
          <p:cNvPr id="16" name="图片 15">
            <a:extLst>
              <a:ext uri="{FF2B5EF4-FFF2-40B4-BE49-F238E27FC236}">
                <a16:creationId xmlns:a16="http://schemas.microsoft.com/office/drawing/2014/main" id="{37EEAA00-6B62-ECAB-E5E1-6B61E8846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4312" y="3761576"/>
            <a:ext cx="1440000" cy="1080000"/>
          </a:xfrm>
          <a:prstGeom prst="rect">
            <a:avLst/>
          </a:prstGeom>
        </p:spPr>
      </p:pic>
      <p:pic>
        <p:nvPicPr>
          <p:cNvPr id="18" name="图片 17">
            <a:extLst>
              <a:ext uri="{FF2B5EF4-FFF2-40B4-BE49-F238E27FC236}">
                <a16:creationId xmlns:a16="http://schemas.microsoft.com/office/drawing/2014/main" id="{60AAA53F-5C71-D9CC-F26D-B436A16DA6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6624" y="3540639"/>
            <a:ext cx="1440000" cy="1080000"/>
          </a:xfrm>
          <a:prstGeom prst="rect">
            <a:avLst/>
          </a:prstGeom>
        </p:spPr>
      </p:pic>
      <p:pic>
        <p:nvPicPr>
          <p:cNvPr id="20" name="图片 19">
            <a:extLst>
              <a:ext uri="{FF2B5EF4-FFF2-40B4-BE49-F238E27FC236}">
                <a16:creationId xmlns:a16="http://schemas.microsoft.com/office/drawing/2014/main" id="{515F0983-844B-51A6-5775-EC0C68D988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6521" y="1316339"/>
            <a:ext cx="2647950" cy="1985962"/>
          </a:xfrm>
          <a:prstGeom prst="rect">
            <a:avLst/>
          </a:prstGeom>
        </p:spPr>
      </p:pic>
      <p:cxnSp>
        <p:nvCxnSpPr>
          <p:cNvPr id="22" name="直接箭头连接符 21">
            <a:extLst>
              <a:ext uri="{FF2B5EF4-FFF2-40B4-BE49-F238E27FC236}">
                <a16:creationId xmlns:a16="http://schemas.microsoft.com/office/drawing/2014/main" id="{62AD4C4A-35B0-6039-3BE8-4D8212EE5600}"/>
              </a:ext>
            </a:extLst>
          </p:cNvPr>
          <p:cNvCxnSpPr>
            <a:stCxn id="6" idx="3"/>
            <a:endCxn id="20" idx="1"/>
          </p:cNvCxnSpPr>
          <p:nvPr/>
        </p:nvCxnSpPr>
        <p:spPr>
          <a:xfrm>
            <a:off x="3371509" y="2309320"/>
            <a:ext cx="1485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图片 25">
            <a:extLst>
              <a:ext uri="{FF2B5EF4-FFF2-40B4-BE49-F238E27FC236}">
                <a16:creationId xmlns:a16="http://schemas.microsoft.com/office/drawing/2014/main" id="{BBF66468-7CAA-BF79-8E58-171D716B04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9395" y="3755282"/>
            <a:ext cx="1440000" cy="1080000"/>
          </a:xfrm>
          <a:prstGeom prst="rect">
            <a:avLst/>
          </a:prstGeom>
        </p:spPr>
      </p:pic>
      <p:pic>
        <p:nvPicPr>
          <p:cNvPr id="28" name="图片 27">
            <a:extLst>
              <a:ext uri="{FF2B5EF4-FFF2-40B4-BE49-F238E27FC236}">
                <a16:creationId xmlns:a16="http://schemas.microsoft.com/office/drawing/2014/main" id="{C7F3F856-D732-918D-6652-D56A6F1D05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54398" y="3540639"/>
            <a:ext cx="1440000" cy="1080000"/>
          </a:xfrm>
          <a:prstGeom prst="rect">
            <a:avLst/>
          </a:prstGeom>
        </p:spPr>
      </p:pic>
      <p:cxnSp>
        <p:nvCxnSpPr>
          <p:cNvPr id="31" name="直接箭头连接符 30">
            <a:extLst>
              <a:ext uri="{FF2B5EF4-FFF2-40B4-BE49-F238E27FC236}">
                <a16:creationId xmlns:a16="http://schemas.microsoft.com/office/drawing/2014/main" id="{35BBD803-DC45-7A12-E60B-B016B055F9C5}"/>
              </a:ext>
            </a:extLst>
          </p:cNvPr>
          <p:cNvCxnSpPr>
            <a:cxnSpLocks/>
          </p:cNvCxnSpPr>
          <p:nvPr/>
        </p:nvCxnSpPr>
        <p:spPr>
          <a:xfrm>
            <a:off x="3371509" y="4493720"/>
            <a:ext cx="14850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文本框 31">
            <a:extLst>
              <a:ext uri="{FF2B5EF4-FFF2-40B4-BE49-F238E27FC236}">
                <a16:creationId xmlns:a16="http://schemas.microsoft.com/office/drawing/2014/main" id="{ADD12569-C958-8136-2378-C5FEED774FB7}"/>
              </a:ext>
            </a:extLst>
          </p:cNvPr>
          <p:cNvSpPr txBox="1"/>
          <p:nvPr/>
        </p:nvSpPr>
        <p:spPr>
          <a:xfrm>
            <a:off x="3414382" y="2001543"/>
            <a:ext cx="1197428" cy="307777"/>
          </a:xfrm>
          <a:prstGeom prst="rect">
            <a:avLst/>
          </a:prstGeom>
          <a:noFill/>
        </p:spPr>
        <p:txBody>
          <a:bodyPr wrap="square" rtlCol="0">
            <a:spAutoFit/>
          </a:bodyPr>
          <a:lstStyle/>
          <a:p>
            <a:pPr algn="ctr"/>
            <a:r>
              <a:rPr lang="en-US" altLang="zh-CN" sz="1400" b="1" dirty="0">
                <a:latin typeface="Calibri" panose="020F0502020204030204" pitchFamily="34" charset="0"/>
                <a:ea typeface="Calibri" panose="020F0502020204030204" pitchFamily="34" charset="0"/>
                <a:cs typeface="Calibri" panose="020F0502020204030204" pitchFamily="34" charset="0"/>
              </a:rPr>
              <a:t>global depth</a:t>
            </a:r>
            <a:endParaRPr lang="zh-CN" altLang="en-US" sz="1400" b="1" dirty="0">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6B912775-9109-0DF9-5266-D43097458858}"/>
              </a:ext>
            </a:extLst>
          </p:cNvPr>
          <p:cNvSpPr txBox="1"/>
          <p:nvPr/>
        </p:nvSpPr>
        <p:spPr>
          <a:xfrm>
            <a:off x="3414382" y="4141393"/>
            <a:ext cx="1197428" cy="307777"/>
          </a:xfrm>
          <a:prstGeom prst="rect">
            <a:avLst/>
          </a:prstGeom>
          <a:noFill/>
        </p:spPr>
        <p:txBody>
          <a:bodyPr wrap="square" rtlCol="0">
            <a:spAutoFit/>
          </a:bodyPr>
          <a:lstStyle/>
          <a:p>
            <a:pPr algn="ctr"/>
            <a:r>
              <a:rPr lang="en-US" altLang="zh-CN" sz="1400" b="1" dirty="0">
                <a:latin typeface="Calibri" panose="020F0502020204030204" pitchFamily="34" charset="0"/>
                <a:ea typeface="Calibri" panose="020F0502020204030204" pitchFamily="34" charset="0"/>
                <a:cs typeface="Calibri" panose="020F0502020204030204" pitchFamily="34" charset="0"/>
              </a:rPr>
              <a:t>local depth</a:t>
            </a:r>
            <a:endParaRPr lang="zh-CN" altLang="en-US" sz="1400" b="1" dirty="0">
              <a:latin typeface="Calibri" panose="020F0502020204030204" pitchFamily="34" charset="0"/>
              <a:cs typeface="Calibri" panose="020F0502020204030204" pitchFamily="34" charset="0"/>
            </a:endParaRPr>
          </a:p>
        </p:txBody>
      </p:sp>
      <p:cxnSp>
        <p:nvCxnSpPr>
          <p:cNvPr id="36" name="连接符: 曲线 35">
            <a:extLst>
              <a:ext uri="{FF2B5EF4-FFF2-40B4-BE49-F238E27FC236}">
                <a16:creationId xmlns:a16="http://schemas.microsoft.com/office/drawing/2014/main" id="{6C78556C-D816-D74C-DBEB-D8661D487ECC}"/>
              </a:ext>
            </a:extLst>
          </p:cNvPr>
          <p:cNvCxnSpPr>
            <a:cxnSpLocks/>
            <a:stCxn id="28" idx="3"/>
            <a:endCxn id="20" idx="3"/>
          </p:cNvCxnSpPr>
          <p:nvPr/>
        </p:nvCxnSpPr>
        <p:spPr>
          <a:xfrm flipV="1">
            <a:off x="7494398" y="2309320"/>
            <a:ext cx="10073" cy="1771319"/>
          </a:xfrm>
          <a:prstGeom prst="curvedConnector3">
            <a:avLst>
              <a:gd name="adj1" fmla="val 5227241"/>
            </a:avLst>
          </a:prstGeom>
          <a:ln>
            <a:tailEnd type="triangle"/>
          </a:ln>
        </p:spPr>
        <p:style>
          <a:lnRef idx="3">
            <a:schemeClr val="dk1"/>
          </a:lnRef>
          <a:fillRef idx="0">
            <a:schemeClr val="dk1"/>
          </a:fillRef>
          <a:effectRef idx="2">
            <a:schemeClr val="dk1"/>
          </a:effectRef>
          <a:fontRef idx="minor">
            <a:schemeClr val="tx1"/>
          </a:fontRef>
        </p:style>
      </p:cxnSp>
      <p:pic>
        <p:nvPicPr>
          <p:cNvPr id="43" name="图片 42">
            <a:extLst>
              <a:ext uri="{FF2B5EF4-FFF2-40B4-BE49-F238E27FC236}">
                <a16:creationId xmlns:a16="http://schemas.microsoft.com/office/drawing/2014/main" id="{019A45AC-C2FF-A267-065E-743C0DD22C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8725" y="1316339"/>
            <a:ext cx="2647950" cy="1985962"/>
          </a:xfrm>
          <a:prstGeom prst="rect">
            <a:avLst/>
          </a:prstGeom>
        </p:spPr>
      </p:pic>
      <p:cxnSp>
        <p:nvCxnSpPr>
          <p:cNvPr id="49" name="直接箭头连接符 48">
            <a:extLst>
              <a:ext uri="{FF2B5EF4-FFF2-40B4-BE49-F238E27FC236}">
                <a16:creationId xmlns:a16="http://schemas.microsoft.com/office/drawing/2014/main" id="{6C745269-0121-61B7-7136-1A41C8C65292}"/>
              </a:ext>
            </a:extLst>
          </p:cNvPr>
          <p:cNvCxnSpPr>
            <a:stCxn id="20" idx="3"/>
            <a:endCxn id="43" idx="1"/>
          </p:cNvCxnSpPr>
          <p:nvPr/>
        </p:nvCxnSpPr>
        <p:spPr>
          <a:xfrm>
            <a:off x="7504471" y="2309320"/>
            <a:ext cx="1344254"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E2B76F6C-116F-ED69-4AFA-9CB184559E41}"/>
              </a:ext>
            </a:extLst>
          </p:cNvPr>
          <p:cNvSpPr txBox="1"/>
          <p:nvPr/>
        </p:nvSpPr>
        <p:spPr>
          <a:xfrm>
            <a:off x="7577884" y="2001543"/>
            <a:ext cx="1197428" cy="307777"/>
          </a:xfrm>
          <a:prstGeom prst="rect">
            <a:avLst/>
          </a:prstGeom>
          <a:noFill/>
        </p:spPr>
        <p:txBody>
          <a:bodyPr wrap="square" rtlCol="0">
            <a:spAutoFit/>
          </a:bodyPr>
          <a:lstStyle/>
          <a:p>
            <a:pPr algn="ctr"/>
            <a:r>
              <a:rPr lang="en-US" altLang="zh-CN" sz="1400" b="1" dirty="0">
                <a:latin typeface="Calibri" panose="020F0502020204030204" pitchFamily="34" charset="0"/>
                <a:ea typeface="Calibri" panose="020F0502020204030204" pitchFamily="34" charset="0"/>
                <a:cs typeface="Calibri" panose="020F0502020204030204" pitchFamily="34" charset="0"/>
              </a:rPr>
              <a:t>fusion</a:t>
            </a:r>
            <a:endParaRPr lang="zh-CN" altLang="en-US" sz="1400" b="1" dirty="0">
              <a:latin typeface="Calibri" panose="020F0502020204030204" pitchFamily="34" charset="0"/>
              <a:cs typeface="Calibri" panose="020F0502020204030204" pitchFamily="34" charset="0"/>
            </a:endParaRPr>
          </a:p>
        </p:txBody>
      </p:sp>
      <p:sp>
        <p:nvSpPr>
          <p:cNvPr id="51" name="文本框 50">
            <a:extLst>
              <a:ext uri="{FF2B5EF4-FFF2-40B4-BE49-F238E27FC236}">
                <a16:creationId xmlns:a16="http://schemas.microsoft.com/office/drawing/2014/main" id="{64331486-EE74-9472-31F9-53F6EEA37FC7}"/>
              </a:ext>
            </a:extLst>
          </p:cNvPr>
          <p:cNvSpPr txBox="1"/>
          <p:nvPr/>
        </p:nvSpPr>
        <p:spPr>
          <a:xfrm>
            <a:off x="297543" y="261257"/>
            <a:ext cx="4586515" cy="584775"/>
          </a:xfrm>
          <a:prstGeom prst="rect">
            <a:avLst/>
          </a:prstGeom>
          <a:noFill/>
        </p:spPr>
        <p:txBody>
          <a:bodyPr wrap="square" rtlCol="0">
            <a:spAutoFit/>
          </a:bodyPr>
          <a:lstStyle/>
          <a:p>
            <a:r>
              <a:rPr lang="en-US" altLang="zh-CN" sz="3200" dirty="0"/>
              <a:t>Clear </a:t>
            </a:r>
            <a:r>
              <a:rPr lang="en-US" altLang="zh-CN" sz="3200" b="1" dirty="0"/>
              <a:t>Preview</a:t>
            </a:r>
            <a:endParaRPr lang="zh-CN" altLang="en-US" sz="3200" b="1" dirty="0"/>
          </a:p>
        </p:txBody>
      </p:sp>
    </p:spTree>
    <p:extLst>
      <p:ext uri="{BB962C8B-B14F-4D97-AF65-F5344CB8AC3E}">
        <p14:creationId xmlns:p14="http://schemas.microsoft.com/office/powerpoint/2010/main" val="14698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466193-EAF4-DF93-0B32-3C53CC3729C9}"/>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21095C03-7D2C-9E14-A1A1-B0E0EB8A1622}"/>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C832FFB4-ABD6-7AF7-53E4-3E2F5FBE633A}"/>
              </a:ext>
            </a:extLst>
          </p:cNvPr>
          <p:cNvSpPr>
            <a:spLocks noGrp="1"/>
          </p:cNvSpPr>
          <p:nvPr>
            <p:ph type="sldNum" sz="quarter" idx="12"/>
          </p:nvPr>
        </p:nvSpPr>
        <p:spPr/>
        <p:txBody>
          <a:bodyPr/>
          <a:lstStyle/>
          <a:p>
            <a:fld id="{90AC41E6-7B25-4130-840D-D49CA92EF4E2}" type="slidenum">
              <a:rPr lang="zh-CN" altLang="en-US" smtClean="0"/>
              <a:pPr/>
              <a:t>3</a:t>
            </a:fld>
            <a:endParaRPr lang="zh-CN" altLang="en-US" dirty="0"/>
          </a:p>
        </p:txBody>
      </p:sp>
      <p:sp>
        <p:nvSpPr>
          <p:cNvPr id="5" name="文本框 4">
            <a:extLst>
              <a:ext uri="{FF2B5EF4-FFF2-40B4-BE49-F238E27FC236}">
                <a16:creationId xmlns:a16="http://schemas.microsoft.com/office/drawing/2014/main" id="{97AC199C-FBE6-8E05-9FC9-85E1D7182B3E}"/>
              </a:ext>
            </a:extLst>
          </p:cNvPr>
          <p:cNvSpPr txBox="1"/>
          <p:nvPr/>
        </p:nvSpPr>
        <p:spPr>
          <a:xfrm>
            <a:off x="297543" y="261257"/>
            <a:ext cx="5667828" cy="584775"/>
          </a:xfrm>
          <a:prstGeom prst="rect">
            <a:avLst/>
          </a:prstGeom>
          <a:noFill/>
        </p:spPr>
        <p:txBody>
          <a:bodyPr wrap="square" rtlCol="0">
            <a:spAutoFit/>
          </a:bodyPr>
          <a:lstStyle/>
          <a:p>
            <a:r>
              <a:rPr lang="en-US" altLang="zh-CN" sz="3200" b="1" dirty="0"/>
              <a:t>Problem</a:t>
            </a:r>
            <a:endParaRPr lang="zh-CN" altLang="en-US" sz="3200" b="1" dirty="0"/>
          </a:p>
        </p:txBody>
      </p:sp>
      <p:pic>
        <p:nvPicPr>
          <p:cNvPr id="7" name="图片 6">
            <a:extLst>
              <a:ext uri="{FF2B5EF4-FFF2-40B4-BE49-F238E27FC236}">
                <a16:creationId xmlns:a16="http://schemas.microsoft.com/office/drawing/2014/main" id="{6933CE36-FBE7-AB99-AB6E-A4418E4F3EE9}"/>
              </a:ext>
            </a:extLst>
          </p:cNvPr>
          <p:cNvPicPr>
            <a:picLocks noChangeAspect="1"/>
          </p:cNvPicPr>
          <p:nvPr/>
        </p:nvPicPr>
        <p:blipFill>
          <a:blip r:embed="rId2"/>
          <a:stretch>
            <a:fillRect/>
          </a:stretch>
        </p:blipFill>
        <p:spPr>
          <a:xfrm>
            <a:off x="293615" y="1628523"/>
            <a:ext cx="11898385" cy="3600953"/>
          </a:xfrm>
          <a:prstGeom prst="rect">
            <a:avLst/>
          </a:prstGeom>
        </p:spPr>
      </p:pic>
    </p:spTree>
    <p:extLst>
      <p:ext uri="{BB962C8B-B14F-4D97-AF65-F5344CB8AC3E}">
        <p14:creationId xmlns:p14="http://schemas.microsoft.com/office/powerpoint/2010/main" val="1868534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1B474-AAAA-28B1-B708-E24963641E06}"/>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BF426F5B-4ECB-194F-6266-11323ACDCE3F}"/>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5F2769A7-B117-8D4E-B7DE-059BB3C36E22}"/>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0105A8DA-A929-E889-3486-19BE64472C5C}"/>
              </a:ext>
            </a:extLst>
          </p:cNvPr>
          <p:cNvSpPr>
            <a:spLocks noGrp="1"/>
          </p:cNvSpPr>
          <p:nvPr>
            <p:ph type="sldNum" sz="quarter" idx="12"/>
          </p:nvPr>
        </p:nvSpPr>
        <p:spPr/>
        <p:txBody>
          <a:bodyPr/>
          <a:lstStyle/>
          <a:p>
            <a:fld id="{90AC41E6-7B25-4130-840D-D49CA92EF4E2}" type="slidenum">
              <a:rPr lang="zh-CN" altLang="en-US" smtClean="0"/>
              <a:pPr/>
              <a:t>4</a:t>
            </a:fld>
            <a:endParaRPr lang="zh-CN" altLang="en-US" dirty="0"/>
          </a:p>
        </p:txBody>
      </p:sp>
      <p:sp>
        <p:nvSpPr>
          <p:cNvPr id="5" name="文本框 4">
            <a:extLst>
              <a:ext uri="{FF2B5EF4-FFF2-40B4-BE49-F238E27FC236}">
                <a16:creationId xmlns:a16="http://schemas.microsoft.com/office/drawing/2014/main" id="{BE18182C-F938-0F5D-9260-C4D7F948AF93}"/>
              </a:ext>
            </a:extLst>
          </p:cNvPr>
          <p:cNvSpPr txBox="1"/>
          <p:nvPr/>
        </p:nvSpPr>
        <p:spPr>
          <a:xfrm>
            <a:off x="297543" y="261257"/>
            <a:ext cx="5667828" cy="584775"/>
          </a:xfrm>
          <a:prstGeom prst="rect">
            <a:avLst/>
          </a:prstGeom>
          <a:noFill/>
        </p:spPr>
        <p:txBody>
          <a:bodyPr wrap="square" rtlCol="0">
            <a:spAutoFit/>
          </a:bodyPr>
          <a:lstStyle/>
          <a:p>
            <a:r>
              <a:rPr lang="en-US" altLang="zh-CN" sz="3200" dirty="0"/>
              <a:t>I. </a:t>
            </a:r>
            <a:r>
              <a:rPr lang="en-US" altLang="zh-CN" sz="3200" b="1" dirty="0"/>
              <a:t>G2L</a:t>
            </a:r>
            <a:r>
              <a:rPr lang="en-US" altLang="zh-CN" sz="3200" dirty="0"/>
              <a:t> Module</a:t>
            </a:r>
            <a:endParaRPr lang="zh-CN" altLang="en-US" sz="3200" b="1" dirty="0"/>
          </a:p>
        </p:txBody>
      </p:sp>
    </p:spTree>
    <p:extLst>
      <p:ext uri="{BB962C8B-B14F-4D97-AF65-F5344CB8AC3E}">
        <p14:creationId xmlns:p14="http://schemas.microsoft.com/office/powerpoint/2010/main" val="194413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0AC34-5192-C02A-0CF6-C658F49F1FBA}"/>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3A852D3-0991-9C74-1022-00F1512CA713}"/>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0E70D5C4-A9A0-9CBE-9651-F38CC7802764}"/>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F21BCE87-7C47-6B70-4A9C-7B3BEDD34998}"/>
              </a:ext>
            </a:extLst>
          </p:cNvPr>
          <p:cNvSpPr>
            <a:spLocks noGrp="1"/>
          </p:cNvSpPr>
          <p:nvPr>
            <p:ph type="sldNum" sz="quarter" idx="12"/>
          </p:nvPr>
        </p:nvSpPr>
        <p:spPr/>
        <p:txBody>
          <a:bodyPr/>
          <a:lstStyle/>
          <a:p>
            <a:fld id="{90AC41E6-7B25-4130-840D-D49CA92EF4E2}" type="slidenum">
              <a:rPr lang="zh-CN" altLang="en-US" smtClean="0"/>
              <a:pPr/>
              <a:t>5</a:t>
            </a:fld>
            <a:endParaRPr lang="zh-CN" altLang="en-US" dirty="0"/>
          </a:p>
        </p:txBody>
      </p:sp>
      <p:sp>
        <p:nvSpPr>
          <p:cNvPr id="5" name="文本框 4">
            <a:extLst>
              <a:ext uri="{FF2B5EF4-FFF2-40B4-BE49-F238E27FC236}">
                <a16:creationId xmlns:a16="http://schemas.microsoft.com/office/drawing/2014/main" id="{A6C1262D-E292-6F5E-10BE-A5F0AC64D620}"/>
              </a:ext>
            </a:extLst>
          </p:cNvPr>
          <p:cNvSpPr txBox="1"/>
          <p:nvPr/>
        </p:nvSpPr>
        <p:spPr>
          <a:xfrm>
            <a:off x="297543" y="261257"/>
            <a:ext cx="5667828" cy="584775"/>
          </a:xfrm>
          <a:prstGeom prst="rect">
            <a:avLst/>
          </a:prstGeom>
          <a:noFill/>
        </p:spPr>
        <p:txBody>
          <a:bodyPr wrap="square" rtlCol="0">
            <a:spAutoFit/>
          </a:bodyPr>
          <a:lstStyle/>
          <a:p>
            <a:r>
              <a:rPr lang="en-US" altLang="zh-CN" sz="3200" dirty="0"/>
              <a:t>I. Guided </a:t>
            </a:r>
            <a:r>
              <a:rPr lang="en-US" altLang="zh-CN" sz="3200" b="1" dirty="0"/>
              <a:t>Fusion Network</a:t>
            </a:r>
            <a:endParaRPr lang="zh-CN" altLang="en-US" sz="3200" b="1" dirty="0"/>
          </a:p>
        </p:txBody>
      </p:sp>
    </p:spTree>
    <p:extLst>
      <p:ext uri="{BB962C8B-B14F-4D97-AF65-F5344CB8AC3E}">
        <p14:creationId xmlns:p14="http://schemas.microsoft.com/office/powerpoint/2010/main" val="382451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E4017827-2B33-CA79-8C10-E79CFF18B260}"/>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5" name="页脚占位符 4">
            <a:extLst>
              <a:ext uri="{FF2B5EF4-FFF2-40B4-BE49-F238E27FC236}">
                <a16:creationId xmlns:a16="http://schemas.microsoft.com/office/drawing/2014/main" id="{2D044D34-C818-FBE1-DAD6-9A5EBB641A06}"/>
              </a:ext>
            </a:extLst>
          </p:cNvPr>
          <p:cNvSpPr>
            <a:spLocks noGrp="1"/>
          </p:cNvSpPr>
          <p:nvPr>
            <p:ph type="ftr" sz="quarter" idx="11"/>
          </p:nvPr>
        </p:nvSpPr>
        <p:spPr/>
        <p:txBody>
          <a:bodyPr/>
          <a:lstStyle/>
          <a:p>
            <a:r>
              <a:rPr lang="en-US" altLang="zh-CN"/>
              <a:t>Zhenyu Li</a:t>
            </a:r>
            <a:endParaRPr lang="zh-CN" altLang="en-US" dirty="0"/>
          </a:p>
        </p:txBody>
      </p:sp>
      <p:sp>
        <p:nvSpPr>
          <p:cNvPr id="6" name="灯片编号占位符 5">
            <a:extLst>
              <a:ext uri="{FF2B5EF4-FFF2-40B4-BE49-F238E27FC236}">
                <a16:creationId xmlns:a16="http://schemas.microsoft.com/office/drawing/2014/main" id="{E9FE5857-D55C-D91A-392F-BA4F104BB4E9}"/>
              </a:ext>
            </a:extLst>
          </p:cNvPr>
          <p:cNvSpPr>
            <a:spLocks noGrp="1"/>
          </p:cNvSpPr>
          <p:nvPr>
            <p:ph type="sldNum" sz="quarter" idx="12"/>
          </p:nvPr>
        </p:nvSpPr>
        <p:spPr/>
        <p:txBody>
          <a:bodyPr/>
          <a:lstStyle/>
          <a:p>
            <a:fld id="{90AC41E6-7B25-4130-840D-D49CA92EF4E2}" type="slidenum">
              <a:rPr lang="zh-CN" altLang="en-US" smtClean="0"/>
              <a:pPr/>
              <a:t>6</a:t>
            </a:fld>
            <a:endParaRPr lang="zh-CN" altLang="en-US" dirty="0"/>
          </a:p>
        </p:txBody>
      </p:sp>
      <p:pic>
        <p:nvPicPr>
          <p:cNvPr id="3" name="图片 2">
            <a:extLst>
              <a:ext uri="{FF2B5EF4-FFF2-40B4-BE49-F238E27FC236}">
                <a16:creationId xmlns:a16="http://schemas.microsoft.com/office/drawing/2014/main" id="{3666AF89-B3F5-9D7D-AA0D-B83203AF4ED5}"/>
              </a:ext>
            </a:extLst>
          </p:cNvPr>
          <p:cNvPicPr>
            <a:picLocks noChangeAspect="1"/>
          </p:cNvPicPr>
          <p:nvPr/>
        </p:nvPicPr>
        <p:blipFill>
          <a:blip r:embed="rId2"/>
          <a:stretch>
            <a:fillRect/>
          </a:stretch>
        </p:blipFill>
        <p:spPr>
          <a:xfrm>
            <a:off x="537028" y="846032"/>
            <a:ext cx="11117943" cy="5310903"/>
          </a:xfrm>
          <a:prstGeom prst="rect">
            <a:avLst/>
          </a:prstGeom>
        </p:spPr>
      </p:pic>
      <p:sp>
        <p:nvSpPr>
          <p:cNvPr id="7" name="文本框 6">
            <a:extLst>
              <a:ext uri="{FF2B5EF4-FFF2-40B4-BE49-F238E27FC236}">
                <a16:creationId xmlns:a16="http://schemas.microsoft.com/office/drawing/2014/main" id="{A3364AC1-D742-65A3-A0D9-F5F72EB20AEC}"/>
              </a:ext>
            </a:extLst>
          </p:cNvPr>
          <p:cNvSpPr txBox="1"/>
          <p:nvPr/>
        </p:nvSpPr>
        <p:spPr>
          <a:xfrm>
            <a:off x="297543" y="261257"/>
            <a:ext cx="4586515" cy="584775"/>
          </a:xfrm>
          <a:prstGeom prst="rect">
            <a:avLst/>
          </a:prstGeom>
          <a:noFill/>
        </p:spPr>
        <p:txBody>
          <a:bodyPr wrap="square" rtlCol="0">
            <a:spAutoFit/>
          </a:bodyPr>
          <a:lstStyle/>
          <a:p>
            <a:r>
              <a:rPr lang="en-US" altLang="zh-CN" sz="3200" dirty="0"/>
              <a:t>Result</a:t>
            </a:r>
            <a:r>
              <a:rPr lang="en-US" altLang="zh-CN" sz="3200" b="1" dirty="0"/>
              <a:t> Preview</a:t>
            </a:r>
            <a:endParaRPr lang="zh-CN" altLang="en-US" sz="3200" b="1" dirty="0"/>
          </a:p>
        </p:txBody>
      </p:sp>
    </p:spTree>
    <p:extLst>
      <p:ext uri="{BB962C8B-B14F-4D97-AF65-F5344CB8AC3E}">
        <p14:creationId xmlns:p14="http://schemas.microsoft.com/office/powerpoint/2010/main" val="161230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85D22D-3A8D-F849-C8B9-CE06C1799718}"/>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524A2162-6D1C-7FA6-1CA5-427F5002D093}"/>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D862CA23-42F8-8D74-3294-8E7BCFB1FBC0}"/>
              </a:ext>
            </a:extLst>
          </p:cNvPr>
          <p:cNvSpPr>
            <a:spLocks noGrp="1"/>
          </p:cNvSpPr>
          <p:nvPr>
            <p:ph type="sldNum" sz="quarter" idx="12"/>
          </p:nvPr>
        </p:nvSpPr>
        <p:spPr/>
        <p:txBody>
          <a:bodyPr/>
          <a:lstStyle/>
          <a:p>
            <a:fld id="{90AC41E6-7B25-4130-840D-D49CA92EF4E2}" type="slidenum">
              <a:rPr lang="zh-CN" altLang="en-US" smtClean="0"/>
              <a:pPr/>
              <a:t>7</a:t>
            </a:fld>
            <a:endParaRPr lang="zh-CN" altLang="en-US" dirty="0"/>
          </a:p>
        </p:txBody>
      </p:sp>
      <p:pic>
        <p:nvPicPr>
          <p:cNvPr id="6" name="图片 5">
            <a:extLst>
              <a:ext uri="{FF2B5EF4-FFF2-40B4-BE49-F238E27FC236}">
                <a16:creationId xmlns:a16="http://schemas.microsoft.com/office/drawing/2014/main" id="{A2CD831B-80FD-6937-FD8B-51A8041E77EC}"/>
              </a:ext>
            </a:extLst>
          </p:cNvPr>
          <p:cNvPicPr>
            <a:picLocks noChangeAspect="1"/>
          </p:cNvPicPr>
          <p:nvPr/>
        </p:nvPicPr>
        <p:blipFill>
          <a:blip r:embed="rId2"/>
          <a:stretch>
            <a:fillRect/>
          </a:stretch>
        </p:blipFill>
        <p:spPr>
          <a:xfrm>
            <a:off x="0" y="77173"/>
            <a:ext cx="12192000" cy="6137595"/>
          </a:xfrm>
          <a:prstGeom prst="rect">
            <a:avLst/>
          </a:prstGeom>
        </p:spPr>
      </p:pic>
    </p:spTree>
    <p:extLst>
      <p:ext uri="{BB962C8B-B14F-4D97-AF65-F5344CB8AC3E}">
        <p14:creationId xmlns:p14="http://schemas.microsoft.com/office/powerpoint/2010/main" val="166143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06679C-DC61-5C69-B75C-AB5C525BA522}"/>
              </a:ext>
            </a:extLst>
          </p:cNvPr>
          <p:cNvSpPr>
            <a:spLocks noGrp="1"/>
          </p:cNvSpPr>
          <p:nvPr>
            <p:ph type="dt" sz="half" idx="10"/>
          </p:nvPr>
        </p:nvSpPr>
        <p:spPr/>
        <p:txBody>
          <a:bodyPr/>
          <a:lstStyle/>
          <a:p>
            <a:r>
              <a:rPr lang="en-US" altLang="zh-CN"/>
              <a:t>PatchFusion: An End-to-End Tile-Based Framework for High-Resolution Monocular Metric Depth Estimation</a:t>
            </a:r>
            <a:endParaRPr lang="zh-CN" altLang="en-US" dirty="0"/>
          </a:p>
        </p:txBody>
      </p:sp>
      <p:sp>
        <p:nvSpPr>
          <p:cNvPr id="3" name="页脚占位符 2">
            <a:extLst>
              <a:ext uri="{FF2B5EF4-FFF2-40B4-BE49-F238E27FC236}">
                <a16:creationId xmlns:a16="http://schemas.microsoft.com/office/drawing/2014/main" id="{3A16A9AD-B47A-2DC2-AFBF-E247DB0D8A5C}"/>
              </a:ext>
            </a:extLst>
          </p:cNvPr>
          <p:cNvSpPr>
            <a:spLocks noGrp="1"/>
          </p:cNvSpPr>
          <p:nvPr>
            <p:ph type="ftr" sz="quarter" idx="11"/>
          </p:nvPr>
        </p:nvSpPr>
        <p:spPr/>
        <p:txBody>
          <a:bodyPr/>
          <a:lstStyle/>
          <a:p>
            <a:r>
              <a:rPr lang="en-US" altLang="zh-CN"/>
              <a:t>Zhenyu Li</a:t>
            </a:r>
            <a:endParaRPr lang="zh-CN" altLang="en-US" dirty="0"/>
          </a:p>
        </p:txBody>
      </p:sp>
      <p:sp>
        <p:nvSpPr>
          <p:cNvPr id="4" name="灯片编号占位符 3">
            <a:extLst>
              <a:ext uri="{FF2B5EF4-FFF2-40B4-BE49-F238E27FC236}">
                <a16:creationId xmlns:a16="http://schemas.microsoft.com/office/drawing/2014/main" id="{8A1C76E8-9DF9-351D-17F4-E41414FCE3A9}"/>
              </a:ext>
            </a:extLst>
          </p:cNvPr>
          <p:cNvSpPr>
            <a:spLocks noGrp="1"/>
          </p:cNvSpPr>
          <p:nvPr>
            <p:ph type="sldNum" sz="quarter" idx="12"/>
          </p:nvPr>
        </p:nvSpPr>
        <p:spPr/>
        <p:txBody>
          <a:bodyPr/>
          <a:lstStyle/>
          <a:p>
            <a:fld id="{90AC41E6-7B25-4130-840D-D49CA92EF4E2}" type="slidenum">
              <a:rPr lang="zh-CN" altLang="en-US" smtClean="0"/>
              <a:pPr/>
              <a:t>8</a:t>
            </a:fld>
            <a:endParaRPr lang="zh-CN" altLang="en-US" dirty="0"/>
          </a:p>
        </p:txBody>
      </p:sp>
      <p:pic>
        <p:nvPicPr>
          <p:cNvPr id="6" name="图片 5">
            <a:extLst>
              <a:ext uri="{FF2B5EF4-FFF2-40B4-BE49-F238E27FC236}">
                <a16:creationId xmlns:a16="http://schemas.microsoft.com/office/drawing/2014/main" id="{B1C2C293-A33A-01F7-2C03-FF0DE553BED0}"/>
              </a:ext>
            </a:extLst>
          </p:cNvPr>
          <p:cNvPicPr>
            <a:picLocks noChangeAspect="1"/>
          </p:cNvPicPr>
          <p:nvPr/>
        </p:nvPicPr>
        <p:blipFill>
          <a:blip r:embed="rId2"/>
          <a:stretch>
            <a:fillRect/>
          </a:stretch>
        </p:blipFill>
        <p:spPr>
          <a:xfrm>
            <a:off x="0" y="1209219"/>
            <a:ext cx="12192000" cy="3684817"/>
          </a:xfrm>
          <a:prstGeom prst="rect">
            <a:avLst/>
          </a:prstGeom>
        </p:spPr>
      </p:pic>
    </p:spTree>
    <p:extLst>
      <p:ext uri="{BB962C8B-B14F-4D97-AF65-F5344CB8AC3E}">
        <p14:creationId xmlns:p14="http://schemas.microsoft.com/office/powerpoint/2010/main" val="41114251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685</Words>
  <Application>Microsoft Office PowerPoint</Application>
  <PresentationFormat>宽屏</PresentationFormat>
  <Paragraphs>61</Paragraphs>
  <Slides>11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等线</vt:lpstr>
      <vt:lpstr>等线 Light</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Developy Hare</dc:creator>
  <cp:lastModifiedBy>Developy Hare</cp:lastModifiedBy>
  <cp:revision>68</cp:revision>
  <dcterms:created xsi:type="dcterms:W3CDTF">2024-11-25T03:01:57Z</dcterms:created>
  <dcterms:modified xsi:type="dcterms:W3CDTF">2024-12-04T01:56:50Z</dcterms:modified>
</cp:coreProperties>
</file>